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63" r:id="rId4"/>
    <p:sldId id="273" r:id="rId5"/>
    <p:sldId id="275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58" r:id="rId14"/>
    <p:sldId id="272" r:id="rId15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CCF2-D78B-493E-9F60-E5557C4CBDD1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5A02B-19E9-40F6-B45A-71DE412C3D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5A02B-19E9-40F6-B45A-71DE412C3D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3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8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8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0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1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6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8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67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1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2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14826-9A82-41F4-B3E4-0EC21290D53D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8B3B-2CEB-4071-916A-6B4A5F61DB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/>
        </p:nvSpPr>
        <p:spPr>
          <a:xfrm>
            <a:off x="1043608" y="2355726"/>
            <a:ext cx="7128793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Текущее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выполнение ключевых показателей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эффективности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(KPI)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финансирование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рамках реализации проектов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ППК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118737" y="240137"/>
            <a:ext cx="2763629" cy="8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4802836" y="3758505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Руководитель САЕ,</a:t>
            </a:r>
          </a:p>
          <a:p>
            <a:pPr algn="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директор Института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психологии и образования </a:t>
            </a:r>
          </a:p>
          <a:p>
            <a:pPr algn="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профессор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</a:rPr>
              <a:t>А.М.Калимуллин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27.09.2017</a:t>
            </a:r>
          </a:p>
          <a:p>
            <a:pPr algn="r"/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865353"/>
            <a:ext cx="780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САЕ «Квадратура трансформации педагогического образования – 4Т»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Международные исследования 2017 года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21155"/>
              </p:ext>
            </p:extLst>
          </p:nvPr>
        </p:nvGraphicFramePr>
        <p:xfrm>
          <a:off x="107504" y="771550"/>
          <a:ext cx="8928991" cy="43068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39842"/>
                <a:gridCol w="3489149"/>
              </a:tblGrid>
              <a:tr h="201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Проект</a:t>
                      </a:r>
                      <a:endParaRPr kumimoji="0" lang="ru-RU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SimSun" pitchFamily="2" charset="-122"/>
                          <a:cs typeface="+mn-cs"/>
                          <a:sym typeface="Calibri" pitchFamily="34" charset="0"/>
                        </a:rPr>
                        <a:t>Университеты-партнёры</a:t>
                      </a:r>
                      <a:endParaRPr lang="ru-RU" altLang="zh-CN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SimSun" pitchFamily="2" charset="-122"/>
                        <a:cs typeface="+mn-cs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869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образования.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WERA_IRN Research “Learning to Teach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: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Building Global Research Capacity for Evidence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-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Based Decision Making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" (Обучение обучению: Создание глобального исследовательского потенциала для научно обоснованного принятия решений)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Оксфорда, Великобритания (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Бат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Спа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Университет, Великобритания;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 штата Аризона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Хакибуцизм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Колледж образования, технологии и искусств, Израиль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46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образования.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Challenges of Ethno-cultural Education 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Этнокультурное образование)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Глазго, Шотландия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687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образования.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Disability studies – within the scope of international theoretical and empirical experiences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(Исследования инвалидности – мировой теоретический и эмпирический опыт)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.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 marL="2222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222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им.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М.Гжегожевской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 Варшава, Польша</a:t>
                      </a:r>
                    </a:p>
                    <a:p>
                      <a:pPr marL="22225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 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образования.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The role of values in creating inclusive and diversity-oriented educational environments in Russia, Germany and Finland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(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Роль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ценностей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в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создании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инклюзивных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и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разноязычных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образовательных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сред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в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России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Германии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и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Финляндии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)</a:t>
                      </a:r>
                      <a:endParaRPr kumimoji="0" lang="en-US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Исследовательский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институт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Диалог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цивилизаций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(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Германия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)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Технический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Берлина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(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Германия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)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Нексус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институт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(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Германия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)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Турку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(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Финляндия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horzOverflow="overflow"/>
                </a:tc>
              </a:tr>
              <a:tr h="395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образования. 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Психолого-педагогическое сопровождение детей мигрантов-мусульман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+mn-cs"/>
                          <a:sym typeface="Calibri" pitchFamily="34" charset="0"/>
                        </a:rPr>
                        <a:t>Университет штата Майями, США</a:t>
                      </a:r>
                    </a:p>
                  </a:txBody>
                  <a:tcPr marL="68580" marR="68580" marT="0" marB="0" horzOverflow="overflow"/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образования. 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Современные технологии обучения в высшей школе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Любляны, Словения;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4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Международные исследования 2017 года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93453"/>
              </p:ext>
            </p:extLst>
          </p:nvPr>
        </p:nvGraphicFramePr>
        <p:xfrm>
          <a:off x="107504" y="771550"/>
          <a:ext cx="8928991" cy="43182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39842"/>
                <a:gridCol w="3489149"/>
              </a:tblGrid>
              <a:tr h="201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Проект</a:t>
                      </a:r>
                      <a:endParaRPr kumimoji="0" lang="ru-RU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SimSun" pitchFamily="2" charset="-122"/>
                          <a:cs typeface="+mn-cs"/>
                          <a:sym typeface="Calibri" pitchFamily="34" charset="0"/>
                        </a:rPr>
                        <a:t>Университеты-партнёры</a:t>
                      </a:r>
                      <a:endParaRPr lang="ru-RU" altLang="zh-CN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SimSun" pitchFamily="2" charset="-122"/>
                        <a:cs typeface="+mn-cs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869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педагог.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Survey on professional standards and teacher professional development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(Исследование профессиональных стандартов и профессионального развития учителей)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Минхо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 Португалия;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Глазго, Шотландия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46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педагог. 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Исследование социально-профессиональных ценностей учителя в постсоветском пространстве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Армянский государственный педагогический университет;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Даугавпилсский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университет, Латвия;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Брестский государственный университет, Белоруссия;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Славянский университет Молдовы; Молдавия; 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687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педагог. 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Исследование социально-профессиональных ценностей учителя в странах бывшего социалистического лагеря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Любляны, Словения;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Приморска, Словения;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Познаньский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 им.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А.Мицкевича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 Польша;</a:t>
                      </a:r>
                    </a:p>
                  </a:txBody>
                  <a:tcPr marL="68580" marR="68580" marT="0" marB="0" horzOverflow="overflow"/>
                </a:tc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педагог.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Etnocultural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Bridge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(«Этнокультурный мост»)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Казахстанский университет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имени аль-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Фараби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pitchFamily="34" charset="0"/>
                        <a:ea typeface="SimSun" pitchFamily="2" charset="-122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95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педагог.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International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Research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on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Novice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Teachers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’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Adaptation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(Международное исследование проблем адаптацией молодых учителей 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Назарбаев Университет, Астана, Казахстан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5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Международные исследования 2017 года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669278"/>
              </p:ext>
            </p:extLst>
          </p:nvPr>
        </p:nvGraphicFramePr>
        <p:xfrm>
          <a:off x="107504" y="583958"/>
          <a:ext cx="8928991" cy="46582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39842"/>
                <a:gridCol w="3489149"/>
              </a:tblGrid>
              <a:tr h="201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Проект</a:t>
                      </a:r>
                      <a:endParaRPr kumimoji="0" lang="ru-RU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SimSun" pitchFamily="2" charset="-122"/>
                          <a:cs typeface="+mn-cs"/>
                          <a:sym typeface="Calibri" pitchFamily="34" charset="0"/>
                        </a:rPr>
                        <a:t>Университеты-партнёры</a:t>
                      </a:r>
                      <a:endParaRPr lang="ru-RU" altLang="zh-CN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SimSun" pitchFamily="2" charset="-122"/>
                        <a:cs typeface="+mn-cs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6623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педагогического образования. 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New Model of Teacher Education in Europe and Russia; Continuity and Change in University Involvements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Дублина, Ирландия;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Гиссенский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Университет, Германия;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Марбургский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университет, Германия</a:t>
                      </a:r>
                    </a:p>
                  </a:txBody>
                  <a:tcPr marL="68580" marR="68580" marT="0" marB="0" horzOverflow="overflow"/>
                </a:tc>
              </a:tr>
              <a:tr h="46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педагогического образования. 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Новый учитель для новой школы: эффективные модели взаимодействия в поликультурой образовательной среде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Технический университет Дрездена,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Сеульский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национальный университет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Калифорнийский государственный университет </a:t>
                      </a:r>
                      <a:r>
                        <a:rPr kumimoji="0" lang="ru-RU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Монтерей-Бэй</a:t>
                      </a: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 США</a:t>
                      </a:r>
                    </a:p>
                  </a:txBody>
                  <a:tcPr marL="68580" marR="68580" marT="0" marB="0" horzOverflow="overflow"/>
                </a:tc>
              </a:tr>
              <a:tr h="3666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педагогического образования. 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Непрерывное педагогическое образование в России и в Европе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Гиссенский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университет, Германия;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Марбургский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университет, Германия</a:t>
                      </a:r>
                    </a:p>
                  </a:txBody>
                  <a:tcPr marL="68580" marR="68580" marT="0" marB="0" horzOverflow="overflow"/>
                </a:tc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педагогического образования. 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Эволюция и современное состояние педагогического образования в контексте советской модели подготовки учителей (Россия-Китай-Куба)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Пекинский педагогический университет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Гаванский университет информационных наук</a:t>
                      </a:r>
                    </a:p>
                  </a:txBody>
                  <a:tcPr marL="68580" marR="68580" marT="0" marB="0" horzOverflow="overflow"/>
                </a:tc>
              </a:tr>
              <a:tr h="2045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педагогического образования. 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Качество педагогического образования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Софийский университет, Болгария</a:t>
                      </a:r>
                    </a:p>
                  </a:txBody>
                  <a:tcPr marL="68580" marR="68580" marT="0" marB="0" horzOverflow="overflow"/>
                </a:tc>
              </a:tr>
              <a:tr h="395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</a:t>
                      </a: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педагогического образования. 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Трансформация подготовки учителей в странах Восточной Европы (1990-2016 гг.)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Софийский университет, Болгария;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Любляны, Словения;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Даугавпилский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 университет, Латвия;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Университет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Гиссена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Times New Roman" pitchFamily="18" charset="0"/>
                        </a:rPr>
                        <a:t>, Германия</a:t>
                      </a:r>
                    </a:p>
                  </a:txBody>
                  <a:tcPr marL="68580" marR="68580" marT="0" marB="0" horzOverflow="overflow"/>
                </a:tc>
              </a:tr>
              <a:tr h="3954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Трансформация педагогического образования.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Teachers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’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Beliefs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about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the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Developmental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Needs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of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</a:t>
                      </a:r>
                      <a:r>
                        <a:rPr kumimoji="0" lang="ru-RU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Students</a:t>
                      </a:r>
                      <a:r>
                        <a:rPr kumimoji="0" lang="ru-RU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 – Представления педагогов о базовых психологических потребностях ребенка в процессе образования</a:t>
                      </a: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rPr>
                        <a:t>Университет Рочестера</a:t>
                      </a: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22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Расходы по ППК за 2017 год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07704" y="469039"/>
            <a:ext cx="4392488" cy="4550983"/>
            <a:chOff x="1907704" y="469039"/>
            <a:chExt cx="4392488" cy="4550983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907704" y="469039"/>
              <a:ext cx="4392488" cy="4550983"/>
              <a:chOff x="1907704" y="469039"/>
              <a:chExt cx="4392488" cy="4550983"/>
            </a:xfrm>
          </p:grpSpPr>
          <p:pic>
            <p:nvPicPr>
              <p:cNvPr id="2050" name="Picture 2" descr="C:\Users\vvlasova\Desktop\111.jpe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7" t="29777" r="32652" b="4899"/>
              <a:stretch/>
            </p:blipFill>
            <p:spPr bwMode="auto">
              <a:xfrm>
                <a:off x="1907704" y="469039"/>
                <a:ext cx="4392488" cy="45509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Прямая соединительная линия 2"/>
              <p:cNvCxnSpPr/>
              <p:nvPr/>
            </p:nvCxnSpPr>
            <p:spPr>
              <a:xfrm>
                <a:off x="1921454" y="499927"/>
                <a:ext cx="230425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4152613" y="1670519"/>
              <a:ext cx="5786" cy="33148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444208" y="3800338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а 27.09.2017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7 084,75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т.р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8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Плановые показатели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37120"/>
              </p:ext>
            </p:extLst>
          </p:nvPr>
        </p:nvGraphicFramePr>
        <p:xfrm>
          <a:off x="33506" y="548053"/>
          <a:ext cx="9002990" cy="4543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9089"/>
                <a:gridCol w="644359"/>
                <a:gridCol w="736458"/>
                <a:gridCol w="648460"/>
                <a:gridCol w="812739"/>
                <a:gridCol w="881907"/>
                <a:gridCol w="760861"/>
                <a:gridCol w="817375"/>
                <a:gridCol w="1077635"/>
                <a:gridCol w="874107"/>
              </a:tblGrid>
              <a:tr h="576299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Проекты</a:t>
                      </a:r>
                      <a:endParaRPr lang="ru-RU" sz="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БД </a:t>
                      </a:r>
                      <a:r>
                        <a:rPr lang="ru-RU" sz="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Скопус</a:t>
                      </a:r>
                      <a:endParaRPr lang="ru-RU" sz="8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Education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Статьи в БД </a:t>
                      </a: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Скопус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Social</a:t>
                      </a:r>
                      <a:r>
                        <a:rPr kumimoji="0" lang="ru-RU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</a:t>
                      </a:r>
                      <a:endParaRPr kumimoji="0" lang="ru-RU" sz="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БД </a:t>
                      </a:r>
                      <a:r>
                        <a:rPr lang="en-US" sz="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Образовате-льные</a:t>
                      </a: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Приглашенные ученые, чел.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Стажировки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Командировки  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конференции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Софинансирова-ние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kern="1200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Финансирова-ние</a:t>
                      </a: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8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6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Центр поддержки публикационной активности в области </a:t>
                      </a:r>
                      <a:r>
                        <a:rPr lang="en-US" sz="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Education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2 000 000 (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в/б)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4 575 000</a:t>
                      </a:r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5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Публикации в области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Social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Science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14 100 000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5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Продвижение журнала в реферативную базу </a:t>
                      </a:r>
                      <a:r>
                        <a:rPr lang="en-US" sz="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Scopus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2 505 000 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72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Международные </a:t>
                      </a:r>
                      <a:r>
                        <a:rPr lang="ru-RU" sz="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конференции и стажировки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9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т.ч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18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500 000 (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в/б)+ 850 000 (</a:t>
                      </a:r>
                      <a:r>
                        <a:rPr lang="ru-RU" sz="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б.РТ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4 687 469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8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НОЦ педагогических исследований «Педагогическое образование в России и за рубежом)»</a:t>
                      </a:r>
                      <a:endParaRPr lang="ru-RU" sz="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9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т.ч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 9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10 453 729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(грант</a:t>
                      </a: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)+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400 000 (в\б ИПО)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4 963 599</a:t>
                      </a: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НОЦ</a:t>
                      </a:r>
                      <a:r>
                        <a:rPr lang="ru-RU" sz="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Миграционной педагогики «</a:t>
                      </a:r>
                      <a:r>
                        <a:rPr lang="ru-RU" sz="800" b="1" kern="12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Мультикультурная</a:t>
                      </a:r>
                      <a:r>
                        <a:rPr lang="ru-RU" sz="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 подготовка учителя»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9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т.ч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 8</a:t>
                      </a: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1 345 000 (грант)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1 221 000 </a:t>
                      </a: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9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НИЛ «Этнокультурный мост» 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Etnocultural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Bridge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2 500 000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029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Подготовка и реализация образовательных программ по подготовке учителей на платформе</a:t>
                      </a: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Itunes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University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3 000 000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9" marR="1989" marT="1989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94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Заработная плата научного руководителя САЕ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</a:t>
                      </a:r>
                      <a:r>
                        <a:rPr lang="ru-RU" sz="9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т.ч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 </a:t>
                      </a:r>
                      <a:r>
                        <a:rPr lang="ru-RU" sz="9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9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1 080 000</a:t>
                      </a: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548 729</a:t>
                      </a:r>
                      <a:endParaRPr lang="ru-RU" sz="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lang="ru-RU" sz="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632 068</a:t>
                      </a:r>
                      <a:endParaRPr lang="ru-RU" sz="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" marR="4445" marT="4445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7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Статьи 2017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37248"/>
              </p:ext>
            </p:extLst>
          </p:nvPr>
        </p:nvGraphicFramePr>
        <p:xfrm>
          <a:off x="251520" y="843558"/>
          <a:ext cx="8712971" cy="282351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0145"/>
                <a:gridCol w="3660311"/>
                <a:gridCol w="674645"/>
                <a:gridCol w="674645"/>
                <a:gridCol w="674645"/>
                <a:gridCol w="674645"/>
                <a:gridCol w="674645"/>
                <a:gridCol w="674645"/>
                <a:gridCol w="674645"/>
              </a:tblGrid>
              <a:tr h="317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275" marR="5275" marT="5275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91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Кол-во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публи-каций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275" marR="5275" marT="5275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WoS</a:t>
                      </a:r>
                      <a:endParaRPr lang="en-US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275" marR="5275" marT="52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IF</a:t>
                      </a:r>
                      <a:endParaRPr lang="en-US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275" marR="5275" marT="52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Scopus</a:t>
                      </a:r>
                      <a:endParaRPr lang="en-US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275" marR="5275" marT="52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SNIP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275" marR="5275" marT="52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Scopus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без дублирования в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WoS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275" marR="5275" marT="527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SNIP</a:t>
                      </a:r>
                      <a:endParaRPr lang="en-US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275" marR="5275" marT="5275" marB="0">
                    <a:solidFill>
                      <a:schemeClr val="bg1"/>
                    </a:solidFill>
                  </a:tcPr>
                </a:tc>
              </a:tr>
              <a:tr h="305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НОЦ 'Педагогических исследований''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6,073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4,65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</a:tr>
              <a:tr h="598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НИЛ 'Робототехническое Инженерное образование'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</a:tr>
              <a:tr h="305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Прочие статьи САЕ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16,59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48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25,89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4,802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</a:tr>
              <a:tr h="317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ИТОГО: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22,663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30,534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4,802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275" marR="5275" marT="527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8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Выполнение основных плановых показателей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548053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Публикации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01349"/>
              </p:ext>
            </p:extLst>
          </p:nvPr>
        </p:nvGraphicFramePr>
        <p:xfrm>
          <a:off x="251520" y="987574"/>
          <a:ext cx="8568952" cy="12733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в БД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Скопус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Education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Статьи в БД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Скопус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Social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в БД </a:t>
                      </a:r>
                      <a:r>
                        <a:rPr lang="en-US" sz="1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WoS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28/16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верифицировано/в работе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22/23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верифицировано/в работе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43/57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верифицировано/в работе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93/96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верифицировано/в работе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=189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9271" y="238576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Привлеченные средства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409974"/>
              </p:ext>
            </p:extLst>
          </p:nvPr>
        </p:nvGraphicFramePr>
        <p:xfrm>
          <a:off x="263860" y="2859782"/>
          <a:ext cx="8484604" cy="11023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42302"/>
                <a:gridCol w="42423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Институт психологии и образования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Приволжский центр профессиональной переподготовки и повышения квалификации работников образования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104,6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., в том числе гранты 12,6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51,2 </a:t>
                      </a:r>
                      <a:r>
                        <a:rPr lang="ru-RU" sz="1400" b="1" dirty="0" err="1" smtClean="0"/>
                        <a:t>млн.руб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7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4" y="130485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Приказ от  05.04.2017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№ 01-03/374 «О публикационной политике…»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58360"/>
              </p:ext>
            </p:extLst>
          </p:nvPr>
        </p:nvGraphicFramePr>
        <p:xfrm>
          <a:off x="323528" y="577083"/>
          <a:ext cx="8568952" cy="456362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656471"/>
                <a:gridCol w="1904369"/>
                <a:gridCol w="1008112"/>
              </a:tblGrid>
              <a:tr h="763378">
                <a:tc gridSpan="2"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Институты, реализующие программы по направлению 44.00.00 «Педагогическое образование»:</a:t>
                      </a:r>
                    </a:p>
                    <a:p>
                      <a:pPr indent="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Приведенный контингент студентов/</a:t>
                      </a:r>
                    </a:p>
                    <a:p>
                      <a:pPr indent="0"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преподавателей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Статьи</a:t>
                      </a: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Scopus</a:t>
                      </a:r>
                      <a:r>
                        <a:rPr lang="ru-RU" sz="1400">
                          <a:effectLst/>
                        </a:rPr>
                        <a:t>*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36509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Институт математики и механики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234,4/23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36509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Институт международных отношений, истории и востоковедения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277,3/27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Институт управления, экономики и финансов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73,5/7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Институт физики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112/11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36509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Институт фундаментальной медицины и биологии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163,7/16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36509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Институт филологии и межкультурной коммуникации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1307,9/130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36509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Юридический факультет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229/22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18811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Институт химии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83/8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36509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Институт психологии и образования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1043,3/104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36509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Елабужский институт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1820/182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  <a:tr h="365094">
                <a:tc>
                  <a:txBody>
                    <a:bodyPr/>
                    <a:lstStyle/>
                    <a:p>
                      <a:pPr indent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9913" marR="49913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Наиболее существенные результаты САЕ «Учитель 21 века» в 2017 году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649962"/>
            <a:ext cx="81369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1. Участие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в разработке и реализации 3 международных грантов 2017 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2. Проведение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24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международных исследований совместно с зарубежными вузами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3. Рост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числа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участников на конференции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IFTE-2017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(38 зарубежных университетов)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4. Представление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результатов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исследований ученых КФУ на самых авторитетных международных конференциях по образованию (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ICSEI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, Торонто, январь 2017;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AERA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, Сан-Антонио, апрель 2017;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ISER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, Копенгаген, август 2017 и др.)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5. Подача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заявок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симпозиумы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конференций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AERA, BERA, ICSEI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на 2018 год по проблемам исследований в рамках САЕ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6. Получение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права проведения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в 2018 году конференции 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ISAAT –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ведущей международной ассоциации по подготовке учителей</a:t>
            </a: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7. Создание системы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партнерских отношений с программой «Глобальные университеты»</a:t>
            </a:r>
            <a:endParaRPr lang="ru-R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8. Разработка системы 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</a:rPr>
              <a:t>online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-курсов по профессиональной переподготовке учителей на базе 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</a:rPr>
              <a:t>iTunes</a:t>
            </a:r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3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9. Завершение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</a:rPr>
              <a:t>переформатирования журнала «Образование и саморазвитие» в соответствии с международными требованиями (подача заявки – ноябрь 2017 года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05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Публикации КФУ 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Университета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Хельсинки в области </a:t>
            </a:r>
            <a:r>
              <a:rPr lang="ru-RU" sz="1400" b="1" dirty="0" err="1">
                <a:solidFill>
                  <a:schemeClr val="accent2">
                    <a:lumMod val="75000"/>
                  </a:schemeClr>
                </a:solidFill>
              </a:rPr>
              <a:t>Education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46015"/>
              </p:ext>
            </p:extLst>
          </p:nvPr>
        </p:nvGraphicFramePr>
        <p:xfrm>
          <a:off x="323528" y="987574"/>
          <a:ext cx="8568950" cy="295232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13790"/>
                <a:gridCol w="1221094"/>
                <a:gridCol w="2206486"/>
                <a:gridCol w="1392423"/>
                <a:gridCol w="2035157"/>
              </a:tblGrid>
              <a:tr h="6603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2012-2016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гг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Весь период (1960-2016 гг.)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19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КФУ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Университет Хельсинки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КФУ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Университет Хельсинки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60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Число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публикаций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381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704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388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1287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40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Число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цитирований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502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1488</a:t>
                      </a:r>
                      <a:endParaRPr lang="ru-RU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504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11519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60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Индекс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Хирша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7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Динамика цитирования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6593" t="9380" r="1167" b="7101"/>
          <a:stretch/>
        </p:blipFill>
        <p:spPr>
          <a:xfrm>
            <a:off x="23903" y="810195"/>
            <a:ext cx="4693741" cy="308752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2299" y="1347614"/>
            <a:ext cx="720080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26948" t="9053" r="1423" b="8304"/>
          <a:stretch/>
        </p:blipFill>
        <p:spPr>
          <a:xfrm>
            <a:off x="4644008" y="1508132"/>
            <a:ext cx="4499992" cy="307984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612878" y="2065924"/>
            <a:ext cx="720080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Международные гранты 2017 года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230487"/>
              </p:ext>
            </p:extLst>
          </p:nvPr>
        </p:nvGraphicFramePr>
        <p:xfrm>
          <a:off x="179512" y="915566"/>
          <a:ext cx="8856984" cy="2778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3231"/>
                <a:gridCol w="317375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Проект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Головной вуз-координатор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ERASMUS+. Генеральное название проекта: «Наращивание потенциала высшего образования (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Capacity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Building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Higher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Education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)»</a:t>
                      </a:r>
                      <a:endParaRPr lang="ru-RU" sz="1400" b="0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Новый Университет Лиссабона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ERASMUS+. 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Генеральное название проекта: «</a:t>
                      </a:r>
                      <a:r>
                        <a:rPr lang="ru-RU" sz="14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Интернационализация наук об образовании в подготовке учителей»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Технический университет Дрездена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ERA.Net</a:t>
                      </a:r>
                      <a:r>
                        <a:rPr lang="en-US" sz="14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RUS-Plus 2017</a:t>
                      </a:r>
                      <a:r>
                        <a:rPr lang="ru-RU" sz="1400" b="0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Генеральное название проекта: «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Роль ценностей в создании инклюзивных и разноязычных образовательных сред в России, Германии и Финляндии» (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role of values in creating inclusive and diversity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oriented educational environments in Russia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Germany and Finland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Исследовательский институт Диалог цивилизаций (Германия)</a:t>
                      </a:r>
                    </a:p>
                    <a:p>
                      <a:pPr hangingPunct="0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Технический университет Берлина (Германия)</a:t>
                      </a:r>
                    </a:p>
                    <a:p>
                      <a:pPr hangingPunct="0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Нексус институт (Германия)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Университет Турку (Финляндия)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4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25758" r="50228" b="56970"/>
          <a:stretch/>
        </p:blipFill>
        <p:spPr bwMode="auto">
          <a:xfrm>
            <a:off x="33505" y="51471"/>
            <a:ext cx="1658175" cy="4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1840" y="130485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Международные исследования 2017 года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04322"/>
              </p:ext>
            </p:extLst>
          </p:nvPr>
        </p:nvGraphicFramePr>
        <p:xfrm>
          <a:off x="179512" y="915566"/>
          <a:ext cx="8928991" cy="3998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39842"/>
                <a:gridCol w="3489149"/>
              </a:tblGrid>
              <a:tr h="201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Проект</a:t>
                      </a:r>
                      <a:endParaRPr kumimoji="0" lang="ru-RU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itchFamily="34" charset="0"/>
                          <a:ea typeface="SimSun" pitchFamily="2" charset="-122"/>
                          <a:cs typeface="+mn-cs"/>
                          <a:sym typeface="Calibri" pitchFamily="34" charset="0"/>
                        </a:rPr>
                        <a:t>Университеты-партнёры</a:t>
                      </a:r>
                      <a:endParaRPr lang="ru-RU" altLang="zh-CN" sz="12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" pitchFamily="34" charset="0"/>
                        <a:ea typeface="SimSun" pitchFamily="2" charset="-122"/>
                        <a:cs typeface="+mn-cs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869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обучающийся.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International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Developments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in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Research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on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Extended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Education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 (Дополнительное образование детей в России и в Европе)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Гиссенский</a:t>
                      </a:r>
                      <a:r>
                        <a:rPr kumimoji="0" lang="ru-RU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университет, Германия;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Марбургский</a:t>
                      </a:r>
                      <a:r>
                        <a:rPr kumimoji="0" lang="ru-RU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университет, Германия;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Университет </a:t>
                      </a:r>
                      <a:r>
                        <a:rPr kumimoji="0" lang="ru-RU" altLang="zh-CN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Сонгюнгван</a:t>
                      </a:r>
                      <a:r>
                        <a:rPr kumimoji="0" lang="ru-RU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, Сеул, Южная Корея;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Элизабеттаун</a:t>
                      </a:r>
                      <a:r>
                        <a:rPr kumimoji="0" lang="ru-RU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Колледж, Пенсильвания, США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4643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обучающийся. </a:t>
                      </a:r>
                      <a:r>
                        <a:rPr kumimoji="0" lang="ru-RU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Интеграция детей мусульман-мигрантов в местное общество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Университет штата Майями, США;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Технический университет Дрездена, Германия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6877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обучающийся. 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Взаимосвязь и взаимовлияние успешности обучения школьников и уровня профессиональной компетентности учителя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Университет Эль Пасо Техаса, США</a:t>
                      </a:r>
                      <a:endParaRPr kumimoji="0" lang="ru-RU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обучающийся. 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The Early Childhood Education Environment</a:t>
                      </a:r>
                      <a:endParaRPr kumimoji="0" lang="ru-RU" alt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sym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(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Исследование образовательной среды раннего детства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)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Гётеборгский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университет, Швеция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У</a:t>
                      </a:r>
                      <a:r>
                        <a:rPr kumimoji="0" lang="en-US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ниверситет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en-US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Ювяскюля</a:t>
                      </a:r>
                      <a:r>
                        <a:rPr kumimoji="0" lang="en-US" alt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, </a:t>
                      </a:r>
                      <a:r>
                        <a:rPr kumimoji="0" lang="en-US" alt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Финляндия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обучающийся.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Subjective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well-being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of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students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in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a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changing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multicultural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environment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(Субъективное благополучие учащейся молодежи в изменяющейся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мультикультурной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среде.)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Институт психологии Польской академии наук (Варшава)</a:t>
                      </a:r>
                      <a:endParaRPr kumimoji="0" lang="ru-RU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altLang="zh-CN" sz="1200" b="1" dirty="0" smtClean="0">
                          <a:solidFill>
                            <a:srgbClr val="244061"/>
                          </a:solidFill>
                        </a:rPr>
                        <a:t>Трансформирующийся обучающийся.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School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Class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as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a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small-sized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Social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Group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: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Strategies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,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Support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,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Management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, </a:t>
                      </a:r>
                      <a:r>
                        <a:rPr kumimoji="0" lang="ru-RU" alt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Climate</a:t>
                      </a: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 (Школьный класс как малая социальная группа: стратегии, поддержка, менеджмент, климат)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SimSun" pitchFamily="2" charset="-122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Calibri" pitchFamily="34" charset="0"/>
                        </a:rPr>
                        <a:t>Институт INVALSI (Национальный институт оценки системы образования), (Италия, Рим)</a:t>
                      </a:r>
                      <a:endParaRPr kumimoji="0" lang="ru-RU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latin typeface="+mn-lt"/>
                        <a:ea typeface="SimSun" pitchFamily="2" charset="-122"/>
                        <a:cs typeface="Arial" pitchFamily="34" charset="0"/>
                        <a:sym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0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1469</Words>
  <Application>Microsoft Office PowerPoint</Application>
  <PresentationFormat>Экран (16:9)</PresentationFormat>
  <Paragraphs>350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Казанский (Приволжский) федеральный университет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Власова Вера Константиновна</dc:creator>
  <cp:lastModifiedBy>Власова Вера Константиновна</cp:lastModifiedBy>
  <cp:revision>41</cp:revision>
  <cp:lastPrinted>2017-09-27T08:13:40Z</cp:lastPrinted>
  <dcterms:created xsi:type="dcterms:W3CDTF">2017-02-27T16:45:50Z</dcterms:created>
  <dcterms:modified xsi:type="dcterms:W3CDTF">2017-09-27T08:20:14Z</dcterms:modified>
</cp:coreProperties>
</file>