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65" r:id="rId4"/>
    <p:sldId id="281" r:id="rId5"/>
    <p:sldId id="282" r:id="rId6"/>
    <p:sldId id="283" r:id="rId7"/>
    <p:sldId id="285" r:id="rId8"/>
    <p:sldId id="276" r:id="rId9"/>
    <p:sldId id="277" r:id="rId10"/>
    <p:sldId id="286" r:id="rId11"/>
    <p:sldId id="287" r:id="rId12"/>
    <p:sldId id="288" r:id="rId13"/>
    <p:sldId id="278" r:id="rId14"/>
    <p:sldId id="279" r:id="rId15"/>
    <p:sldId id="274" r:id="rId16"/>
  </p:sldIdLst>
  <p:sldSz cx="9144000" cy="5143500" type="screen16x9"/>
  <p:notesSz cx="6761163" cy="9942513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AF00"/>
    <a:srgbClr val="FFEFBD"/>
    <a:srgbClr val="C49500"/>
    <a:srgbClr val="66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981" autoAdjust="0"/>
    <p:restoredTop sz="94660"/>
  </p:normalViewPr>
  <p:slideViewPr>
    <p:cSldViewPr>
      <p:cViewPr>
        <p:scale>
          <a:sx n="120" d="100"/>
          <a:sy n="120" d="100"/>
        </p:scale>
        <p:origin x="-446" y="-2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A34E2C-711A-4E62-A88F-81D9039B7411}" type="datetimeFigureOut">
              <a:rPr lang="ru-RU"/>
              <a:pPr>
                <a:defRPr/>
              </a:pPr>
              <a:t>01.10.2016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4614AB-F21D-468D-9E91-2DD0976F41C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D9CB30-F0C6-4CC1-8000-A9F4EF98AC2E}" type="datetimeFigureOut">
              <a:rPr lang="ru-RU"/>
              <a:pPr>
                <a:defRPr/>
              </a:pPr>
              <a:t>01.10.2016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BCD8FA-AD4E-4484-A39F-C061DCD2F9D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33A9DD-0137-4052-B452-9F27CCA8A823}" type="datetimeFigureOut">
              <a:rPr lang="ru-RU"/>
              <a:pPr>
                <a:defRPr/>
              </a:pPr>
              <a:t>01.10.2016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41F896-89D5-44C3-B371-4A61573D287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25793F-C4AC-4E48-A41C-CF3B91E3AA1E}" type="datetimeFigureOut">
              <a:rPr lang="ru-RU"/>
              <a:pPr>
                <a:defRPr/>
              </a:pPr>
              <a:t>01.10.2016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CE1FC9-847B-4265-9D97-5358D901C75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B58A84-E54F-4280-82F8-160B6F4ABD44}" type="datetimeFigureOut">
              <a:rPr lang="ru-RU"/>
              <a:pPr>
                <a:defRPr/>
              </a:pPr>
              <a:t>01.10.2016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937FC5-4D88-468D-96F2-E28A6F9A878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FC9A79-ED20-422E-9023-49CCDCB2F7FB}" type="datetimeFigureOut">
              <a:rPr lang="ru-RU"/>
              <a:pPr>
                <a:defRPr/>
              </a:pPr>
              <a:t>01.10.2016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654F32-1353-46E2-A5BB-F4F3D8CF40E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782926-F654-4E8C-A833-89EB73D4F1D2}" type="datetimeFigureOut">
              <a:rPr lang="ru-RU"/>
              <a:pPr>
                <a:defRPr/>
              </a:pPr>
              <a:t>01.10.2016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51735A-CF6F-40C1-973E-2461F7CCECE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5671F2-BAE2-4EE4-8D90-9453482F22B7}" type="datetimeFigureOut">
              <a:rPr lang="ru-RU"/>
              <a:pPr>
                <a:defRPr/>
              </a:pPr>
              <a:t>01.10.2016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AB96B5-8B8A-40FB-8E4F-7AB1BD82088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493D91-ECDB-4F7A-9F1B-49DA59C581A7}" type="datetimeFigureOut">
              <a:rPr lang="ru-RU"/>
              <a:pPr>
                <a:defRPr/>
              </a:pPr>
              <a:t>01.10.2016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098CA4-B4F9-4EED-B797-3095E85DD27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62D792-0846-4B36-A606-5F911CC9F261}" type="datetimeFigureOut">
              <a:rPr lang="ru-RU"/>
              <a:pPr>
                <a:defRPr/>
              </a:pPr>
              <a:t>01.10.2016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B48328-8C15-405E-8C37-28BABF51FD8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65613D-FCC7-44E3-B4C5-74E4758B498A}" type="datetimeFigureOut">
              <a:rPr lang="ru-RU"/>
              <a:pPr>
                <a:defRPr/>
              </a:pPr>
              <a:t>01.10.2016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B5294E-67A8-4A9E-9F97-78C022B99C4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05979"/>
            <a:ext cx="82296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200151"/>
            <a:ext cx="8229600" cy="3394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465C7B9-ACD6-4B8D-BAF2-29ACDCDECB01}" type="datetimeFigureOut">
              <a:rPr lang="ru-RU"/>
              <a:pPr>
                <a:defRPr/>
              </a:pPr>
              <a:t>01.10.2016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44E5297-BF64-4091-8A02-5583AF78E14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1403648" y="1347614"/>
            <a:ext cx="6400800" cy="1314450"/>
          </a:xfrm>
        </p:spPr>
        <p:txBody>
          <a:bodyPr/>
          <a:lstStyle/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САЕ</a:t>
            </a:r>
          </a:p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Учитель 21 века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67544" y="267494"/>
            <a:ext cx="66967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ctr"/>
            <a:r>
              <a:rPr lang="ru-RU" sz="1400" b="1" dirty="0" smtClean="0">
                <a:solidFill>
                  <a:schemeClr val="accent1">
                    <a:lumMod val="75000"/>
                  </a:schemeClr>
                </a:solidFill>
              </a:rPr>
              <a:t>Сетевые исследовательские проекты (расходы – 2,5 </a:t>
            </a:r>
            <a:r>
              <a:rPr lang="ru-RU" sz="1400" b="1" dirty="0" err="1" smtClean="0">
                <a:solidFill>
                  <a:schemeClr val="accent1">
                    <a:lumMod val="75000"/>
                  </a:schemeClr>
                </a:solidFill>
              </a:rPr>
              <a:t>млн.рублей</a:t>
            </a:r>
            <a:r>
              <a:rPr lang="ru-RU" sz="1400" b="1" dirty="0" smtClean="0">
                <a:solidFill>
                  <a:schemeClr val="accent1">
                    <a:lumMod val="75000"/>
                  </a:schemeClr>
                </a:solidFill>
              </a:rPr>
              <a:t>)</a:t>
            </a:r>
            <a:endParaRPr lang="ru-RU" sz="1400" b="1" dirty="0">
              <a:solidFill>
                <a:schemeClr val="accent1">
                  <a:lumMod val="75000"/>
                </a:schemeClr>
              </a:solidFill>
              <a:latin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092280" y="0"/>
            <a:ext cx="20517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solidFill>
                  <a:schemeClr val="accent2">
                    <a:lumMod val="75000"/>
                  </a:schemeClr>
                </a:solidFill>
              </a:rPr>
              <a:t>САЕ «Учитель 21 века»</a:t>
            </a:r>
            <a:endParaRPr lang="ru-RU" sz="12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6740365"/>
              </p:ext>
            </p:extLst>
          </p:nvPr>
        </p:nvGraphicFramePr>
        <p:xfrm>
          <a:off x="179512" y="823630"/>
          <a:ext cx="8712968" cy="2745311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936104"/>
                <a:gridCol w="6051524"/>
                <a:gridCol w="1725340"/>
              </a:tblGrid>
              <a:tr h="216024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№№</a:t>
                      </a:r>
                    </a:p>
                    <a:p>
                      <a:pPr algn="ctr" fontAlgn="b"/>
                      <a:r>
                        <a:rPr lang="ru-RU" sz="900" b="1" i="0" u="none" strike="noStrike" dirty="0" err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пп</a:t>
                      </a:r>
                      <a:endParaRPr lang="ru-RU" sz="900" b="1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4448" marR="4448" marT="444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Исследования</a:t>
                      </a:r>
                      <a:endParaRPr lang="ru-RU" sz="900" b="1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4448" marR="4448" marT="444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Университеты-партнеры, страна</a:t>
                      </a:r>
                      <a:endParaRPr lang="en-US" sz="1000" b="1" u="none" strike="noStrike" kern="1200" dirty="0" smtClean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 fontAlgn="b"/>
                      <a:endParaRPr lang="ru-RU" sz="10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4448" marR="4448" marT="4448" marB="0" anchor="b"/>
                </a:tc>
              </a:tr>
              <a:tr h="40244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ru-RU" sz="900" b="1" u="none" strike="noStrike" kern="12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8" marR="4448" marT="4448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900" b="1" u="none" strike="noStrike" kern="12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8" marR="4448" marT="4448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100" b="1" u="none" strike="noStrike" kern="1200" dirty="0" smtClean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4448" marR="4448" marT="4448" marB="0" anchor="ctr"/>
                </a:tc>
              </a:tr>
              <a:tr h="37284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ru-RU" sz="900" b="1" u="none" strike="noStrike" kern="12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8" marR="4448" marT="4448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900" b="1" u="none" strike="noStrike" kern="12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8" marR="4448" marT="4448" marB="0" anchor="ctr"/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endParaRPr lang="ru-RU" sz="1100" b="1" u="none" strike="noStrike" kern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4448" marR="4448" marT="4448" marB="0" anchor="ctr"/>
                </a:tc>
              </a:tr>
              <a:tr h="37284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3</a:t>
                      </a:r>
                      <a:endParaRPr lang="ru-RU" sz="900" b="1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4448" marR="4448" marT="4448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900" b="1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4448" marR="4448" marT="4448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4448" marR="4448" marT="4448" marB="0" anchor="ctr"/>
                </a:tc>
              </a:tr>
              <a:tr h="43488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4</a:t>
                      </a:r>
                      <a:endParaRPr lang="ru-RU" sz="900" b="1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4448" marR="4448" marT="4448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900" b="1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4448" marR="4448" marT="4448" marB="0" anchor="ctr"/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endParaRPr lang="ru-RU" sz="1100" b="1" u="none" strike="noStrike" kern="1200" dirty="0" smtClean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4448" marR="4448" marT="4448" marB="0" anchor="ctr"/>
                </a:tc>
              </a:tr>
              <a:tr h="70063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5</a:t>
                      </a:r>
                      <a:endParaRPr lang="ru-RU" sz="900" b="1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4448" marR="4448" marT="4448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900" b="1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4448" marR="4448" marT="4448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4448" marR="4448" marT="4448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96122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67544" y="267494"/>
            <a:ext cx="66967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ctr"/>
            <a:r>
              <a:rPr lang="ru-RU" sz="1400" b="1" dirty="0" smtClean="0">
                <a:solidFill>
                  <a:schemeClr val="accent1">
                    <a:lumMod val="75000"/>
                  </a:schemeClr>
                </a:solidFill>
              </a:rPr>
              <a:t>Сетевые исследовательские проекты (расходы – 2,5 </a:t>
            </a:r>
            <a:r>
              <a:rPr lang="ru-RU" sz="1400" b="1" dirty="0" err="1" smtClean="0">
                <a:solidFill>
                  <a:schemeClr val="accent1">
                    <a:lumMod val="75000"/>
                  </a:schemeClr>
                </a:solidFill>
              </a:rPr>
              <a:t>млн.рублей</a:t>
            </a:r>
            <a:r>
              <a:rPr lang="ru-RU" sz="1400" b="1" dirty="0" smtClean="0">
                <a:solidFill>
                  <a:schemeClr val="accent1">
                    <a:lumMod val="75000"/>
                  </a:schemeClr>
                </a:solidFill>
              </a:rPr>
              <a:t>)</a:t>
            </a:r>
            <a:endParaRPr lang="ru-RU" sz="1400" b="1" dirty="0">
              <a:solidFill>
                <a:schemeClr val="accent1">
                  <a:lumMod val="75000"/>
                </a:schemeClr>
              </a:solidFill>
              <a:latin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092280" y="0"/>
            <a:ext cx="20517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solidFill>
                  <a:schemeClr val="accent2">
                    <a:lumMod val="75000"/>
                  </a:schemeClr>
                </a:solidFill>
              </a:rPr>
              <a:t>САЕ «Учитель 21 века»</a:t>
            </a:r>
            <a:endParaRPr lang="ru-RU" sz="12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8774204"/>
              </p:ext>
            </p:extLst>
          </p:nvPr>
        </p:nvGraphicFramePr>
        <p:xfrm>
          <a:off x="179512" y="823630"/>
          <a:ext cx="8712968" cy="2745311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936104"/>
                <a:gridCol w="6051524"/>
                <a:gridCol w="1725340"/>
              </a:tblGrid>
              <a:tr h="216024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№№</a:t>
                      </a:r>
                    </a:p>
                    <a:p>
                      <a:pPr algn="ctr" fontAlgn="b"/>
                      <a:r>
                        <a:rPr lang="ru-RU" sz="900" b="1" i="0" u="none" strike="noStrike" dirty="0" err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пп</a:t>
                      </a:r>
                      <a:endParaRPr lang="ru-RU" sz="900" b="1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4448" marR="4448" marT="444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Исследования</a:t>
                      </a:r>
                      <a:endParaRPr lang="ru-RU" sz="900" b="1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4448" marR="4448" marT="444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Университеты-партнеры, страна</a:t>
                      </a:r>
                      <a:endParaRPr lang="en-US" sz="1000" b="1" u="none" strike="noStrike" kern="1200" dirty="0" smtClean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 fontAlgn="b"/>
                      <a:endParaRPr lang="ru-RU" sz="10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4448" marR="4448" marT="4448" marB="0" anchor="b"/>
                </a:tc>
              </a:tr>
              <a:tr h="40244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endParaRPr lang="ru-RU" sz="900" b="1" u="none" strike="noStrike" kern="12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8" marR="4448" marT="4448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900" b="1" u="none" strike="noStrike" kern="12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8" marR="4448" marT="4448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100" b="1" u="none" strike="noStrike" kern="1200" dirty="0" smtClean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4448" marR="4448" marT="4448" marB="0" anchor="ctr"/>
                </a:tc>
              </a:tr>
              <a:tr h="37284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  <a:endParaRPr lang="ru-RU" sz="900" b="1" u="none" strike="noStrike" kern="12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8" marR="4448" marT="4448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900" b="1" u="none" strike="noStrike" kern="12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8" marR="4448" marT="4448" marB="0" anchor="ctr"/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endParaRPr lang="ru-RU" sz="1100" b="1" u="none" strike="noStrike" kern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4448" marR="4448" marT="4448" marB="0" anchor="ctr"/>
                </a:tc>
              </a:tr>
              <a:tr h="37284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8</a:t>
                      </a:r>
                      <a:endParaRPr lang="ru-RU" sz="900" b="1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4448" marR="4448" marT="4448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900" b="1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4448" marR="4448" marT="4448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4448" marR="4448" marT="4448" marB="0" anchor="ctr"/>
                </a:tc>
              </a:tr>
              <a:tr h="43488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9</a:t>
                      </a:r>
                      <a:endParaRPr lang="ru-RU" sz="900" b="1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4448" marR="4448" marT="4448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900" b="1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4448" marR="4448" marT="4448" marB="0" anchor="ctr"/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endParaRPr lang="ru-RU" sz="1100" b="1" u="none" strike="noStrike" kern="1200" dirty="0" smtClean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4448" marR="4448" marT="4448" marB="0" anchor="ctr"/>
                </a:tc>
              </a:tr>
              <a:tr h="700639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1" i="0" u="none" strike="noStrike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10</a:t>
                      </a:r>
                      <a:endParaRPr lang="ru-RU" sz="900" b="1" u="none" strike="noStrike" kern="1200" dirty="0" smtClean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 fontAlgn="ctr"/>
                      <a:endParaRPr lang="ru-RU" sz="900" b="1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4448" marR="4448" marT="4448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900" b="1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4448" marR="4448" marT="4448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4448" marR="4448" marT="4448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41772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67544" y="267494"/>
            <a:ext cx="66967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ctr"/>
            <a:r>
              <a:rPr lang="ru-RU" sz="1400" b="1" dirty="0" smtClean="0">
                <a:solidFill>
                  <a:schemeClr val="accent1">
                    <a:lumMod val="75000"/>
                  </a:schemeClr>
                </a:solidFill>
              </a:rPr>
              <a:t>Сетевые исследовательские проекты (расходы – 2,5 </a:t>
            </a:r>
            <a:r>
              <a:rPr lang="ru-RU" sz="1400" b="1" dirty="0" err="1" smtClean="0">
                <a:solidFill>
                  <a:schemeClr val="accent1">
                    <a:lumMod val="75000"/>
                  </a:schemeClr>
                </a:solidFill>
              </a:rPr>
              <a:t>млн.рублей</a:t>
            </a:r>
            <a:r>
              <a:rPr lang="ru-RU" sz="1400" b="1" dirty="0" smtClean="0">
                <a:solidFill>
                  <a:schemeClr val="accent1">
                    <a:lumMod val="75000"/>
                  </a:schemeClr>
                </a:solidFill>
              </a:rPr>
              <a:t>)</a:t>
            </a:r>
            <a:endParaRPr lang="ru-RU" sz="1400" b="1" dirty="0">
              <a:solidFill>
                <a:schemeClr val="accent1">
                  <a:lumMod val="75000"/>
                </a:schemeClr>
              </a:solidFill>
              <a:latin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092280" y="0"/>
            <a:ext cx="20517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solidFill>
                  <a:schemeClr val="accent2">
                    <a:lumMod val="75000"/>
                  </a:schemeClr>
                </a:solidFill>
              </a:rPr>
              <a:t>САЕ «Учитель 21 века»</a:t>
            </a:r>
            <a:endParaRPr lang="ru-RU" sz="12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868653"/>
              </p:ext>
            </p:extLst>
          </p:nvPr>
        </p:nvGraphicFramePr>
        <p:xfrm>
          <a:off x="179512" y="823630"/>
          <a:ext cx="8712968" cy="2745311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936104"/>
                <a:gridCol w="6051524"/>
                <a:gridCol w="1725340"/>
              </a:tblGrid>
              <a:tr h="216024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№№</a:t>
                      </a:r>
                    </a:p>
                    <a:p>
                      <a:pPr algn="ctr" fontAlgn="b"/>
                      <a:r>
                        <a:rPr lang="ru-RU" sz="900" b="1" i="0" u="none" strike="noStrike" dirty="0" err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пп</a:t>
                      </a:r>
                      <a:endParaRPr lang="ru-RU" sz="900" b="1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4448" marR="4448" marT="444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Исследования</a:t>
                      </a:r>
                      <a:endParaRPr lang="ru-RU" sz="900" b="1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4448" marR="4448" marT="444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Университеты-партнеры, страна</a:t>
                      </a:r>
                      <a:endParaRPr lang="en-US" sz="1000" b="1" u="none" strike="noStrike" kern="1200" dirty="0" smtClean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 fontAlgn="b"/>
                      <a:endParaRPr lang="ru-RU" sz="10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4448" marR="4448" marT="4448" marB="0" anchor="b"/>
                </a:tc>
              </a:tr>
              <a:tr h="40244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</a:t>
                      </a:r>
                      <a:endParaRPr lang="ru-RU" sz="900" b="1" u="none" strike="noStrike" kern="12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8" marR="4448" marT="4448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900" b="1" u="none" strike="noStrike" kern="12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8" marR="4448" marT="4448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100" b="1" u="none" strike="noStrike" kern="1200" dirty="0" smtClean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4448" marR="4448" marT="4448" marB="0" anchor="ctr"/>
                </a:tc>
              </a:tr>
              <a:tr h="37284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  <a:endParaRPr lang="ru-RU" sz="900" b="1" u="none" strike="noStrike" kern="12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8" marR="4448" marT="4448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900" b="1" u="none" strike="noStrike" kern="12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8" marR="4448" marT="4448" marB="0" anchor="ctr"/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endParaRPr lang="ru-RU" sz="1100" b="1" u="none" strike="noStrike" kern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4448" marR="4448" marT="4448" marB="0" anchor="ctr"/>
                </a:tc>
              </a:tr>
              <a:tr h="37284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13</a:t>
                      </a:r>
                      <a:endParaRPr lang="ru-RU" sz="900" b="1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4448" marR="4448" marT="4448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900" b="1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4448" marR="4448" marT="4448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4448" marR="4448" marT="4448" marB="0" anchor="ctr"/>
                </a:tc>
              </a:tr>
              <a:tr h="43488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14</a:t>
                      </a:r>
                      <a:endParaRPr lang="ru-RU" sz="900" b="1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4448" marR="4448" marT="4448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900" b="1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4448" marR="4448" marT="4448" marB="0" anchor="ctr"/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endParaRPr lang="ru-RU" sz="1100" b="1" u="none" strike="noStrike" kern="1200" dirty="0" smtClean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4448" marR="4448" marT="4448" marB="0" anchor="ctr"/>
                </a:tc>
              </a:tr>
              <a:tr h="70063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15</a:t>
                      </a:r>
                      <a:endParaRPr lang="ru-RU" sz="900" b="1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4448" marR="4448" marT="4448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900" b="1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4448" marR="4448" marT="4448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4448" marR="4448" marT="4448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41772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67544" y="267494"/>
            <a:ext cx="66967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ctr"/>
            <a:r>
              <a:rPr lang="ru-RU" sz="1400" b="1" dirty="0" err="1">
                <a:solidFill>
                  <a:schemeClr val="accent1">
                    <a:lumMod val="75000"/>
                  </a:schemeClr>
                </a:solidFill>
              </a:rPr>
              <a:t>OpenLab</a:t>
            </a:r>
            <a:r>
              <a:rPr lang="ru-RU" sz="1400" b="1" dirty="0">
                <a:solidFill>
                  <a:schemeClr val="accent1">
                    <a:lumMod val="75000"/>
                  </a:schemeClr>
                </a:solidFill>
              </a:rPr>
              <a:t> по инженерному образованию. </a:t>
            </a:r>
            <a:endParaRPr lang="ru-RU" sz="1400" b="1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092280" y="0"/>
            <a:ext cx="20517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solidFill>
                  <a:schemeClr val="accent2">
                    <a:lumMod val="75000"/>
                  </a:schemeClr>
                </a:solidFill>
              </a:rPr>
              <a:t>САЕ «Учитель 21 века»</a:t>
            </a:r>
            <a:endParaRPr lang="ru-RU" sz="12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7989240"/>
              </p:ext>
            </p:extLst>
          </p:nvPr>
        </p:nvGraphicFramePr>
        <p:xfrm>
          <a:off x="179512" y="823630"/>
          <a:ext cx="8712968" cy="4158134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5832648"/>
                <a:gridCol w="2880320"/>
              </a:tblGrid>
              <a:tr h="216024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МЕРОПРИЯТИЯ</a:t>
                      </a:r>
                      <a:endParaRPr lang="ru-RU" sz="900" b="1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4448" marR="4448" marT="444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Финансирование</a:t>
                      </a:r>
                      <a:endParaRPr lang="en-US" sz="1000" b="1" u="none" strike="noStrike" kern="1200" dirty="0" smtClean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 fontAlgn="b"/>
                      <a:endParaRPr lang="ru-RU" sz="10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4448" marR="4448" marT="4448" marB="0" anchor="b"/>
                </a:tc>
              </a:tr>
              <a:tr h="402448">
                <a:tc>
                  <a:txBody>
                    <a:bodyPr/>
                    <a:lstStyle/>
                    <a:p>
                      <a:pPr algn="ctr" fontAlgn="ctr"/>
                      <a:endParaRPr lang="ru-RU" sz="900" b="1" u="none" strike="noStrike" kern="12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8" marR="4448" marT="4448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100" b="1" u="none" strike="noStrike" kern="1200" dirty="0" smtClean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4448" marR="4448" marT="4448" marB="0" anchor="ctr"/>
                </a:tc>
              </a:tr>
              <a:tr h="372848">
                <a:tc>
                  <a:txBody>
                    <a:bodyPr/>
                    <a:lstStyle/>
                    <a:p>
                      <a:pPr algn="ctr" fontAlgn="ctr"/>
                      <a:endParaRPr lang="ru-RU" sz="900" b="1" u="none" strike="noStrike" kern="12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8" marR="4448" marT="4448" marB="0" anchor="ctr"/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endParaRPr lang="ru-RU" sz="1100" b="1" u="none" strike="noStrike" kern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4448" marR="4448" marT="4448" marB="0" anchor="ctr"/>
                </a:tc>
              </a:tr>
              <a:tr h="372848">
                <a:tc>
                  <a:txBody>
                    <a:bodyPr/>
                    <a:lstStyle/>
                    <a:p>
                      <a:pPr algn="ctr" fontAlgn="ctr"/>
                      <a:endParaRPr lang="ru-RU" sz="900" b="1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4448" marR="4448" marT="4448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4448" marR="4448" marT="4448" marB="0" anchor="ctr"/>
                </a:tc>
              </a:tr>
              <a:tr h="434880">
                <a:tc>
                  <a:txBody>
                    <a:bodyPr/>
                    <a:lstStyle/>
                    <a:p>
                      <a:pPr algn="ctr" fontAlgn="ctr"/>
                      <a:endParaRPr lang="ru-RU" sz="900" b="1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4448" marR="4448" marT="4448" marB="0" anchor="ctr"/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endParaRPr lang="ru-RU" sz="1100" b="1" u="none" strike="noStrike" kern="1200" dirty="0" smtClean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4448" marR="4448" marT="4448" marB="0" anchor="ctr"/>
                </a:tc>
              </a:tr>
              <a:tr h="700639">
                <a:tc>
                  <a:txBody>
                    <a:bodyPr/>
                    <a:lstStyle/>
                    <a:p>
                      <a:pPr algn="ctr" fontAlgn="ctr"/>
                      <a:endParaRPr lang="ru-RU" sz="900" b="1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4448" marR="4448" marT="4448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4448" marR="4448" marT="4448" marB="0" anchor="ctr"/>
                </a:tc>
              </a:tr>
              <a:tr h="343272">
                <a:tc>
                  <a:txBody>
                    <a:bodyPr/>
                    <a:lstStyle/>
                    <a:p>
                      <a:pPr algn="ctr" fontAlgn="ctr"/>
                      <a:endParaRPr lang="ru-RU" sz="900" b="1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4448" marR="4448" marT="4448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4448" marR="4448" marT="4448" marB="0" anchor="ctr"/>
                </a:tc>
              </a:tr>
              <a:tr h="700639">
                <a:tc>
                  <a:txBody>
                    <a:bodyPr/>
                    <a:lstStyle/>
                    <a:p>
                      <a:pPr algn="ctr" fontAlgn="ctr"/>
                      <a:endParaRPr lang="ru-RU" sz="900" b="1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4448" marR="4448" marT="4448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4448" marR="4448" marT="4448" marB="0" anchor="ctr"/>
                </a:tc>
              </a:tr>
              <a:tr h="521312">
                <a:tc>
                  <a:txBody>
                    <a:bodyPr/>
                    <a:lstStyle/>
                    <a:p>
                      <a:pPr algn="ctr" fontAlgn="ctr"/>
                      <a:endParaRPr lang="ru-RU" sz="900" b="1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4448" marR="4448" marT="4448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4448" marR="4448" marT="4448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48703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67544" y="267494"/>
            <a:ext cx="61926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ctr"/>
            <a:r>
              <a:rPr lang="ru-RU" sz="1400" b="1" dirty="0">
                <a:solidFill>
                  <a:schemeClr val="accent1">
                    <a:lumMod val="75000"/>
                  </a:schemeClr>
                </a:solidFill>
              </a:rPr>
              <a:t>Центр превосходства в области физического образования</a:t>
            </a:r>
            <a:endParaRPr lang="ru-RU" sz="1400" b="1" dirty="0">
              <a:solidFill>
                <a:schemeClr val="accent1">
                  <a:lumMod val="75000"/>
                </a:schemeClr>
              </a:solidFill>
              <a:latin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092280" y="0"/>
            <a:ext cx="20517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solidFill>
                  <a:schemeClr val="accent2">
                    <a:lumMod val="75000"/>
                  </a:schemeClr>
                </a:solidFill>
              </a:rPr>
              <a:t>САЕ «Учитель 21 века»</a:t>
            </a:r>
            <a:endParaRPr lang="ru-RU" sz="12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2426639"/>
              </p:ext>
            </p:extLst>
          </p:nvPr>
        </p:nvGraphicFramePr>
        <p:xfrm>
          <a:off x="179512" y="823630"/>
          <a:ext cx="8712968" cy="4158134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5688632"/>
                <a:gridCol w="3024336"/>
              </a:tblGrid>
              <a:tr h="216024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МЕРОПРИЯТИЯ</a:t>
                      </a:r>
                      <a:endParaRPr lang="ru-RU" sz="900" b="1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4448" marR="4448" marT="444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Финансирование</a:t>
                      </a:r>
                      <a:endParaRPr lang="en-US" sz="1000" b="1" u="none" strike="noStrike" kern="1200" dirty="0" smtClean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 fontAlgn="b"/>
                      <a:endParaRPr lang="ru-RU" sz="10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4448" marR="4448" marT="4448" marB="0" anchor="b"/>
                </a:tc>
              </a:tr>
              <a:tr h="402448">
                <a:tc>
                  <a:txBody>
                    <a:bodyPr/>
                    <a:lstStyle/>
                    <a:p>
                      <a:pPr algn="ctr" fontAlgn="ctr"/>
                      <a:endParaRPr lang="ru-RU" sz="900" b="1" u="none" strike="noStrike" kern="12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8" marR="4448" marT="4448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100" b="1" u="none" strike="noStrike" kern="1200" dirty="0" smtClean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4448" marR="4448" marT="4448" marB="0" anchor="ctr"/>
                </a:tc>
              </a:tr>
              <a:tr h="372848">
                <a:tc>
                  <a:txBody>
                    <a:bodyPr/>
                    <a:lstStyle/>
                    <a:p>
                      <a:pPr algn="ctr" fontAlgn="ctr"/>
                      <a:endParaRPr lang="ru-RU" sz="900" b="1" u="none" strike="noStrike" kern="12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8" marR="4448" marT="4448" marB="0" anchor="ctr"/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endParaRPr lang="ru-RU" sz="1100" b="1" u="none" strike="noStrike" kern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4448" marR="4448" marT="4448" marB="0" anchor="ctr"/>
                </a:tc>
              </a:tr>
              <a:tr h="372848">
                <a:tc>
                  <a:txBody>
                    <a:bodyPr/>
                    <a:lstStyle/>
                    <a:p>
                      <a:pPr algn="ctr" fontAlgn="ctr"/>
                      <a:endParaRPr lang="ru-RU" sz="900" b="1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4448" marR="4448" marT="4448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4448" marR="4448" marT="4448" marB="0" anchor="ctr"/>
                </a:tc>
              </a:tr>
              <a:tr h="434880">
                <a:tc>
                  <a:txBody>
                    <a:bodyPr/>
                    <a:lstStyle/>
                    <a:p>
                      <a:pPr algn="ctr" fontAlgn="ctr"/>
                      <a:endParaRPr lang="ru-RU" sz="900" b="1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4448" marR="4448" marT="4448" marB="0" anchor="ctr"/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endParaRPr lang="ru-RU" sz="1100" b="1" u="none" strike="noStrike" kern="1200" dirty="0" smtClean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4448" marR="4448" marT="4448" marB="0" anchor="ctr"/>
                </a:tc>
              </a:tr>
              <a:tr h="700639">
                <a:tc>
                  <a:txBody>
                    <a:bodyPr/>
                    <a:lstStyle/>
                    <a:p>
                      <a:pPr algn="ctr" fontAlgn="ctr"/>
                      <a:endParaRPr lang="ru-RU" sz="900" b="1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4448" marR="4448" marT="4448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4448" marR="4448" marT="4448" marB="0" anchor="ctr"/>
                </a:tc>
              </a:tr>
              <a:tr h="343272">
                <a:tc>
                  <a:txBody>
                    <a:bodyPr/>
                    <a:lstStyle/>
                    <a:p>
                      <a:pPr algn="ctr" fontAlgn="ctr"/>
                      <a:endParaRPr lang="ru-RU" sz="900" b="1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4448" marR="4448" marT="4448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4448" marR="4448" marT="4448" marB="0" anchor="ctr"/>
                </a:tc>
              </a:tr>
              <a:tr h="700639">
                <a:tc>
                  <a:txBody>
                    <a:bodyPr/>
                    <a:lstStyle/>
                    <a:p>
                      <a:pPr algn="ctr" fontAlgn="ctr"/>
                      <a:endParaRPr lang="ru-RU" sz="900" b="1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4448" marR="4448" marT="4448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4448" marR="4448" marT="4448" marB="0" anchor="ctr"/>
                </a:tc>
              </a:tr>
              <a:tr h="521312">
                <a:tc>
                  <a:txBody>
                    <a:bodyPr/>
                    <a:lstStyle/>
                    <a:p>
                      <a:pPr algn="ctr" fontAlgn="ctr"/>
                      <a:endParaRPr lang="ru-RU" sz="900" b="1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4448" marR="4448" marT="4448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4448" marR="4448" marT="4448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48703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569345"/>
              </p:ext>
            </p:extLst>
          </p:nvPr>
        </p:nvGraphicFramePr>
        <p:xfrm>
          <a:off x="35495" y="431255"/>
          <a:ext cx="9000999" cy="466077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34765"/>
                <a:gridCol w="502782"/>
                <a:gridCol w="784828"/>
                <a:gridCol w="784828"/>
                <a:gridCol w="784828"/>
                <a:gridCol w="784828"/>
                <a:gridCol w="784828"/>
                <a:gridCol w="784828"/>
                <a:gridCol w="784828"/>
                <a:gridCol w="784828"/>
                <a:gridCol w="784828"/>
              </a:tblGrid>
              <a:tr h="43961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Наименование статей расходов</a:t>
                      </a:r>
                      <a:endParaRPr lang="ru-RU" sz="10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6727" marR="6727" marT="6727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КОСГУ</a:t>
                      </a:r>
                      <a:endParaRPr lang="ru-RU" sz="1000" b="1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6727" marR="6727" marT="6727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700" b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Публикационная активность в области </a:t>
                      </a:r>
                      <a:r>
                        <a:rPr lang="ru-RU" sz="700" b="1" u="none" strike="noStrike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Education</a:t>
                      </a:r>
                      <a:r>
                        <a:rPr lang="ru-RU" sz="700" b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, СТАТЬИ</a:t>
                      </a:r>
                      <a:endParaRPr lang="ru-RU" sz="7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6727" marR="6727" marT="6727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700" b="1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Командировочные расходы (конференции)</a:t>
                      </a:r>
                      <a:endParaRPr lang="ru-RU" sz="700" b="1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6727" marR="6727" marT="6727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700" b="1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Стимулирование (совместные исследовательские проекты)</a:t>
                      </a:r>
                      <a:endParaRPr lang="ru-RU" sz="700" b="1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6727" marR="6727" marT="6727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700" b="1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Разработка и апробация образовательного стандарта </a:t>
                      </a:r>
                      <a:endParaRPr lang="ru-RU" sz="700" b="1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6727" marR="6727" marT="6727" marB="0" anchor="ctr"/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Проекты САЕ</a:t>
                      </a:r>
                      <a:endParaRPr lang="ru-RU" sz="1000" b="1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6727" marR="6727" marT="6727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8839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Межкультурная подготовка учителя</a:t>
                      </a:r>
                      <a:endParaRPr lang="ru-RU" sz="700" b="1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6727" marR="6727" marT="67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Сопровождение образовательной траектории</a:t>
                      </a:r>
                      <a:endParaRPr lang="ru-RU" sz="700" b="1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6727" marR="6727" marT="67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Инженерное образование</a:t>
                      </a:r>
                      <a:endParaRPr lang="ru-RU" sz="700" b="1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6727" marR="6727" marT="67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Центр превосходства в области физического образования</a:t>
                      </a:r>
                      <a:endParaRPr lang="ru-RU" sz="700" b="1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6727" marR="6727" marT="67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ВСЕГО САЕ "Учитель 21 века"</a:t>
                      </a:r>
                      <a:endParaRPr lang="ru-RU" sz="700" b="1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6727" marR="6727" marT="6727" marB="0" anchor="ctr"/>
                </a:tc>
              </a:tr>
              <a:tr h="40298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Заработная плата</a:t>
                      </a:r>
                      <a:endParaRPr lang="ru-RU" sz="1000" b="1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6727" marR="6727" marT="67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211</a:t>
                      </a:r>
                      <a:endParaRPr lang="ru-RU" sz="1000" b="1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6727" marR="6727" marT="67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6 600 000</a:t>
                      </a:r>
                      <a:endParaRPr lang="ru-RU" sz="1000" b="1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6727" marR="6727" marT="67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10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6727" marR="6727" marT="67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1 800 000</a:t>
                      </a:r>
                      <a:endParaRPr lang="ru-RU" sz="1000" b="1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6727" marR="6727" marT="67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4 500 000</a:t>
                      </a:r>
                      <a:endParaRPr lang="ru-RU" sz="1000" b="1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6727" marR="6727" marT="67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2 200 000</a:t>
                      </a:r>
                      <a:endParaRPr lang="ru-RU" sz="1000" b="1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6727" marR="6727" marT="67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1 997 520</a:t>
                      </a:r>
                      <a:endParaRPr lang="ru-RU" sz="1000" b="1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6727" marR="6727" marT="67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2 040 000</a:t>
                      </a:r>
                      <a:endParaRPr lang="ru-RU" sz="1000" b="1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6727" marR="6727" marT="67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200 000</a:t>
                      </a:r>
                      <a:endParaRPr lang="ru-RU" sz="1000" b="1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6727" marR="6727" marT="67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19 337 520</a:t>
                      </a:r>
                      <a:endParaRPr lang="ru-RU" sz="1000" b="1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6727" marR="6727" marT="6727" marB="0" anchor="ctr"/>
                </a:tc>
              </a:tr>
              <a:tr h="42412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Командировочные расходы</a:t>
                      </a:r>
                      <a:endParaRPr lang="ru-RU" sz="1000" b="1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6727" marR="6727" marT="67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212</a:t>
                      </a:r>
                      <a:endParaRPr lang="ru-RU" sz="1000" b="1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6727" marR="6727" marT="67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1000" b="1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6727" marR="6727" marT="67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5 800 000</a:t>
                      </a:r>
                      <a:endParaRPr lang="ru-RU" sz="1000" b="1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6727" marR="6727" marT="67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1000" b="1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6727" marR="6727" marT="67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1 000 000</a:t>
                      </a:r>
                      <a:endParaRPr lang="ru-RU" sz="1000" b="1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6727" marR="6727" marT="67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300 000</a:t>
                      </a:r>
                      <a:endParaRPr lang="ru-RU" sz="1000" b="1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6727" marR="6727" marT="67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1000" b="1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6727" marR="6727" marT="67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1000" b="1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6727" marR="6727" marT="67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1000" b="1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6727" marR="6727" marT="67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7 100 000</a:t>
                      </a:r>
                      <a:endParaRPr lang="ru-RU" sz="1000" b="1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6727" marR="6727" marT="6727" marB="0" anchor="ctr"/>
                </a:tc>
              </a:tr>
              <a:tr h="42412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Начисления на оплату труда</a:t>
                      </a:r>
                      <a:endParaRPr lang="ru-RU" sz="1000" b="1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6727" marR="6727" marT="67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213</a:t>
                      </a:r>
                      <a:endParaRPr lang="ru-RU" sz="1000" b="1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6727" marR="6727" marT="67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2 800 000</a:t>
                      </a:r>
                      <a:endParaRPr lang="ru-RU" sz="1000" b="1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6727" marR="6727" marT="67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1000" b="1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6727" marR="6727" marT="67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700 000</a:t>
                      </a:r>
                      <a:endParaRPr lang="ru-RU" sz="1000" b="1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6727" marR="6727" marT="67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1 400 000</a:t>
                      </a:r>
                      <a:endParaRPr lang="ru-RU" sz="1000" b="1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6727" marR="6727" marT="67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700 000</a:t>
                      </a:r>
                      <a:endParaRPr lang="ru-RU" sz="1000" b="1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6727" marR="6727" marT="67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872 480</a:t>
                      </a:r>
                      <a:endParaRPr lang="ru-RU" sz="1000" b="1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6727" marR="6727" marT="67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616 080</a:t>
                      </a:r>
                      <a:endParaRPr lang="ru-RU" sz="1000" b="1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6727" marR="6727" marT="67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61 000</a:t>
                      </a:r>
                      <a:endParaRPr lang="ru-RU" sz="1000" b="1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6727" marR="6727" marT="67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7 149 560</a:t>
                      </a:r>
                      <a:endParaRPr lang="ru-RU" sz="1000" b="1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6727" marR="6727" marT="6727" marB="0" anchor="ctr"/>
                </a:tc>
              </a:tr>
              <a:tr h="40298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Транспортный услуги</a:t>
                      </a:r>
                      <a:endParaRPr lang="ru-RU" sz="1000" b="1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6727" marR="6727" marT="67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222</a:t>
                      </a:r>
                      <a:endParaRPr lang="ru-RU" sz="1000" b="1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6727" marR="6727" marT="67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1000" b="1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6727" marR="6727" marT="67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1000" b="1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6727" marR="6727" marT="67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1000" b="1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6727" marR="6727" marT="67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1000" b="1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6727" marR="6727" marT="67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1000" b="1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6727" marR="6727" marT="67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1000" b="1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6727" marR="6727" marT="67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1000" b="1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6727" marR="6727" marT="67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70 000</a:t>
                      </a:r>
                      <a:endParaRPr lang="ru-RU" sz="1000" b="1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6727" marR="6727" marT="67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70 000</a:t>
                      </a:r>
                      <a:endParaRPr lang="ru-RU" sz="1000" b="1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6727" marR="6727" marT="6727" marB="0" anchor="ctr"/>
                </a:tc>
              </a:tr>
              <a:tr h="40298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Прочие расходы</a:t>
                      </a:r>
                      <a:endParaRPr lang="ru-RU" sz="1000" b="1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6727" marR="6727" marT="67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226</a:t>
                      </a:r>
                      <a:endParaRPr lang="ru-RU" sz="1000" b="1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6727" marR="6727" marT="67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1000" b="1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6727" marR="6727" marT="67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1000" b="1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6727" marR="6727" marT="67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1000" b="1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6727" marR="6727" marT="67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800 000</a:t>
                      </a:r>
                      <a:endParaRPr lang="ru-RU" sz="1000" b="1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6727" marR="6727" marT="67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400 000</a:t>
                      </a:r>
                      <a:endParaRPr lang="ru-RU" sz="1000" b="1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6727" marR="6727" marT="67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130 000</a:t>
                      </a:r>
                      <a:endParaRPr lang="ru-RU" sz="1000" b="1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6727" marR="6727" marT="67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243 920</a:t>
                      </a:r>
                      <a:endParaRPr lang="ru-RU" sz="1000" b="1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6727" marR="6727" marT="67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79 000</a:t>
                      </a:r>
                      <a:endParaRPr lang="ru-RU" sz="1000" b="1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6727" marR="6727" marT="67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1 652 920</a:t>
                      </a:r>
                      <a:endParaRPr lang="ru-RU" sz="1000" b="1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6727" marR="6727" marT="6727" marB="0" anchor="ctr"/>
                </a:tc>
              </a:tr>
              <a:tr h="42412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Приобретение оборудования</a:t>
                      </a:r>
                      <a:endParaRPr lang="ru-RU" sz="1000" b="1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6727" marR="6727" marT="67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310</a:t>
                      </a:r>
                      <a:endParaRPr lang="ru-RU" sz="1000" b="1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6727" marR="6727" marT="67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1000" b="1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6727" marR="6727" marT="67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1000" b="1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6727" marR="6727" marT="67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1000" b="1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6727" marR="6727" marT="67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700 000</a:t>
                      </a:r>
                      <a:endParaRPr lang="ru-RU" sz="1000" b="1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6727" marR="6727" marT="67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200 000</a:t>
                      </a:r>
                      <a:endParaRPr lang="ru-RU" sz="1000" b="1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6727" marR="6727" marT="67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1000" b="1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6727" marR="6727" marT="67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1000" b="1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6727" marR="6727" marT="67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1000" b="1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6727" marR="6727" marT="67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900 000</a:t>
                      </a:r>
                      <a:endParaRPr lang="ru-RU" sz="1000" b="1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6727" marR="6727" marT="6727" marB="0" anchor="ctr"/>
                </a:tc>
              </a:tr>
              <a:tr h="63161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Приобретение расходных материалов</a:t>
                      </a:r>
                      <a:endParaRPr lang="ru-RU" sz="1000" b="1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6727" marR="6727" marT="67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340</a:t>
                      </a:r>
                      <a:endParaRPr lang="ru-RU" sz="1000" b="1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6727" marR="6727" marT="67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1000" b="1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6727" marR="6727" marT="67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1000" b="1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6727" marR="6727" marT="67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1000" b="1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6727" marR="6727" marT="67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100 000</a:t>
                      </a:r>
                      <a:endParaRPr lang="ru-RU" sz="1000" b="1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6727" marR="6727" marT="67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100 000</a:t>
                      </a:r>
                      <a:endParaRPr lang="ru-RU" sz="1000" b="1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6727" marR="6727" marT="67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1000" b="1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6727" marR="6727" marT="67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1000" b="1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6727" marR="6727" marT="67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590 000</a:t>
                      </a:r>
                      <a:endParaRPr lang="ru-RU" sz="1000" b="1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6727" marR="6727" marT="67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790 000</a:t>
                      </a:r>
                      <a:endParaRPr lang="ru-RU" sz="1000" b="1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6727" marR="6727" marT="6727" marB="0" anchor="ctr"/>
                </a:tc>
              </a:tr>
              <a:tr h="21981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Итого расходов</a:t>
                      </a:r>
                      <a:endParaRPr lang="ru-RU" sz="1000" b="1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6727" marR="6727" marT="67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1000" b="1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6727" marR="6727" marT="67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9400000</a:t>
                      </a:r>
                      <a:endParaRPr lang="ru-RU" sz="1000" b="1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6727" marR="6727" marT="67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5800000</a:t>
                      </a:r>
                      <a:endParaRPr lang="ru-RU" sz="1000" b="1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6727" marR="6727" marT="67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2500000</a:t>
                      </a:r>
                      <a:endParaRPr lang="ru-RU" sz="1000" b="1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6727" marR="6727" marT="67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8500000</a:t>
                      </a:r>
                      <a:endParaRPr lang="ru-RU" sz="1000" b="1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6727" marR="6727" marT="67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3900000</a:t>
                      </a:r>
                      <a:endParaRPr lang="ru-RU" sz="1000" b="1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6727" marR="6727" marT="67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3000000</a:t>
                      </a:r>
                      <a:endParaRPr lang="ru-RU" sz="1000" b="1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6727" marR="6727" marT="67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2900000</a:t>
                      </a:r>
                      <a:endParaRPr lang="ru-RU" sz="1000" b="1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6727" marR="6727" marT="67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1000000</a:t>
                      </a:r>
                      <a:endParaRPr lang="ru-RU" sz="1000" b="1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6727" marR="6727" marT="67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37000000</a:t>
                      </a:r>
                      <a:endParaRPr lang="ru-RU" sz="10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6727" marR="6727" marT="6727" marB="0" anchor="ctr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95536" y="123478"/>
            <a:ext cx="84969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smtClean="0"/>
              <a:t>???? Смета </a:t>
            </a:r>
            <a:r>
              <a:rPr lang="ru-RU" sz="1400" b="1" dirty="0" smtClean="0"/>
              <a:t>расходов по САЕ «Учитель 21 века»</a:t>
            </a:r>
            <a:endParaRPr lang="ru-RU" sz="1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7092280" y="0"/>
            <a:ext cx="20517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solidFill>
                  <a:schemeClr val="accent2">
                    <a:lumMod val="75000"/>
                  </a:schemeClr>
                </a:solidFill>
              </a:rPr>
              <a:t>САЕ «Учитель 21 века»</a:t>
            </a:r>
            <a:endParaRPr lang="ru-RU" sz="12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9766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234642" y="226091"/>
            <a:ext cx="660639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chemeClr val="accent1">
                    <a:lumMod val="75000"/>
                  </a:schemeClr>
                </a:solidFill>
              </a:rPr>
              <a:t>Инструментарий продвижения в предметный рейтинг </a:t>
            </a:r>
            <a:r>
              <a:rPr lang="en-US" sz="1400" b="1" dirty="0" smtClean="0">
                <a:solidFill>
                  <a:schemeClr val="accent1">
                    <a:lumMod val="75000"/>
                  </a:schemeClr>
                </a:solidFill>
              </a:rPr>
              <a:t>Education</a:t>
            </a:r>
            <a:endParaRPr lang="ru-RU" sz="1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76347" y="949235"/>
            <a:ext cx="2880320" cy="338554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txBody>
          <a:bodyPr wrap="square" rtlCol="0">
            <a:spAutoFit/>
          </a:bodyPr>
          <a:lstStyle>
            <a:defPPr>
              <a:defRPr lang="ru-RU"/>
            </a:defPPr>
            <a:lvl1pPr algn="ctr">
              <a:defRPr sz="1600"/>
            </a:lvl1pPr>
          </a:lstStyle>
          <a:p>
            <a:r>
              <a:rPr lang="ru-RU" b="1" dirty="0">
                <a:solidFill>
                  <a:srgbClr val="C49500"/>
                </a:solidFill>
              </a:rPr>
              <a:t>Академическая репутация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184854" y="981439"/>
            <a:ext cx="1444296" cy="430887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txBody>
          <a:bodyPr wrap="square" rtlCol="0">
            <a:spAutoFit/>
          </a:bodyPr>
          <a:lstStyle>
            <a:defPPr>
              <a:defRPr lang="ru-RU"/>
            </a:defPPr>
            <a:lvl1pPr>
              <a:defRPr sz="1600"/>
            </a:lvl1pPr>
          </a:lstStyle>
          <a:p>
            <a:pPr algn="ctr"/>
            <a:r>
              <a:rPr lang="ru-RU" sz="1100" b="1" dirty="0">
                <a:solidFill>
                  <a:srgbClr val="C49500"/>
                </a:solidFill>
              </a:rPr>
              <a:t>Публикационная активность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841037" y="1020458"/>
            <a:ext cx="1208833" cy="261610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100" b="1" dirty="0" smtClean="0">
                <a:solidFill>
                  <a:srgbClr val="C49500"/>
                </a:solidFill>
              </a:rPr>
              <a:t>Цитирование</a:t>
            </a:r>
            <a:endParaRPr lang="ru-RU" sz="1100" b="1" dirty="0">
              <a:solidFill>
                <a:srgbClr val="C49500"/>
              </a:solidFill>
            </a:endParaRPr>
          </a:p>
        </p:txBody>
      </p:sp>
      <p:cxnSp>
        <p:nvCxnSpPr>
          <p:cNvPr id="11" name="Прямая со стрелкой 10"/>
          <p:cNvCxnSpPr/>
          <p:nvPr/>
        </p:nvCxnSpPr>
        <p:spPr>
          <a:xfrm flipH="1" flipV="1">
            <a:off x="7645033" y="1217481"/>
            <a:ext cx="145284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45223" y="2067694"/>
            <a:ext cx="6025166" cy="276999"/>
          </a:xfrm>
          <a:prstGeom prst="rect">
            <a:avLst/>
          </a:prstGeom>
          <a:solidFill>
            <a:srgbClr val="FFEFB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ru-RU"/>
            </a:defPPr>
            <a:lvl1pPr algn="ctr">
              <a:defRPr sz="1200" b="1">
                <a:solidFill>
                  <a:srgbClr val="002060"/>
                </a:solidFill>
                <a:latin typeface="Arial Narrow" panose="020B0606020202030204" pitchFamily="34" charset="0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cs typeface="+mn-cs"/>
              </a:defRPr>
            </a:lvl9pPr>
          </a:lstStyle>
          <a:p>
            <a:r>
              <a:rPr lang="ru-RU" sz="1400" dirty="0"/>
              <a:t>Проекты</a:t>
            </a: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1170456" y="2431100"/>
            <a:ext cx="1176890" cy="1814055"/>
          </a:xfrm>
          <a:prstGeom prst="roundRect">
            <a:avLst/>
          </a:prstGeom>
          <a:solidFill>
            <a:srgbClr val="FFEFB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НИЛ Разработка и апробация ОС подготовки педагогов в федеральном университете</a:t>
            </a:r>
          </a:p>
          <a:p>
            <a:pPr algn="ctr"/>
            <a:endParaRPr lang="ru-RU" sz="1200" b="1" dirty="0">
              <a:solidFill>
                <a:srgbClr val="002060"/>
              </a:solidFill>
              <a:latin typeface="Arial Narrow" panose="020B0606020202030204" pitchFamily="34" charset="0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2395885" y="2427734"/>
            <a:ext cx="1008113" cy="1807127"/>
          </a:xfrm>
          <a:prstGeom prst="roundRect">
            <a:avLst/>
          </a:prstGeom>
          <a:solidFill>
            <a:srgbClr val="FFEFB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НИЛ Мульти-культурная подготовка учителя</a:t>
            </a:r>
          </a:p>
          <a:p>
            <a:pPr algn="ctr"/>
            <a:endParaRPr lang="ru-RU" sz="1200" b="1" dirty="0">
              <a:solidFill>
                <a:srgbClr val="002060"/>
              </a:solidFill>
              <a:latin typeface="Arial Narrow" panose="020B0606020202030204" pitchFamily="34" charset="0"/>
            </a:endParaRPr>
          </a:p>
          <a:p>
            <a:pPr algn="ctr"/>
            <a:endParaRPr lang="ru-RU" sz="1200" b="1" dirty="0" smtClean="0">
              <a:solidFill>
                <a:srgbClr val="002060"/>
              </a:solidFill>
              <a:latin typeface="Arial Narrow" panose="020B0606020202030204" pitchFamily="34" charset="0"/>
            </a:endParaRPr>
          </a:p>
          <a:p>
            <a:pPr algn="ctr"/>
            <a:endParaRPr lang="ru-RU" sz="1200" b="1" dirty="0">
              <a:solidFill>
                <a:srgbClr val="002060"/>
              </a:solidFill>
              <a:latin typeface="Arial Narrow" panose="020B0606020202030204" pitchFamily="34" charset="0"/>
            </a:endParaRPr>
          </a:p>
          <a:p>
            <a:pPr algn="ctr"/>
            <a:endParaRPr lang="ru-RU" sz="1200" b="1" dirty="0" smtClean="0">
              <a:solidFill>
                <a:srgbClr val="002060"/>
              </a:solidFill>
              <a:latin typeface="Arial Narrow" panose="020B0606020202030204" pitchFamily="34" charset="0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3449962" y="2421259"/>
            <a:ext cx="1296144" cy="1799748"/>
          </a:xfrm>
          <a:prstGeom prst="roundRect">
            <a:avLst/>
          </a:prstGeom>
          <a:solidFill>
            <a:srgbClr val="FFEFB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err="1" smtClean="0">
                <a:solidFill>
                  <a:srgbClr val="002060"/>
                </a:solidFill>
                <a:latin typeface="Arial Narrow" panose="020B0606020202030204" pitchFamily="34" charset="0"/>
              </a:rPr>
              <a:t>OpenLab</a:t>
            </a:r>
            <a:r>
              <a:rPr lang="en-US" sz="1200" b="1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 </a:t>
            </a:r>
            <a:endParaRPr lang="ru-RU" sz="1200" b="1" dirty="0" smtClean="0">
              <a:solidFill>
                <a:srgbClr val="002060"/>
              </a:solidFill>
              <a:latin typeface="Arial Narrow" panose="020B0606020202030204" pitchFamily="34" charset="0"/>
            </a:endParaRPr>
          </a:p>
          <a:p>
            <a:pPr algn="ctr"/>
            <a:r>
              <a:rPr lang="ru-RU" sz="1200" b="1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Центр превосходства по образованию в области физики</a:t>
            </a:r>
          </a:p>
          <a:p>
            <a:pPr algn="ctr"/>
            <a:endParaRPr lang="ru-RU" sz="1200" b="1" dirty="0" smtClean="0">
              <a:solidFill>
                <a:srgbClr val="002060"/>
              </a:solidFill>
              <a:latin typeface="Arial Narrow" panose="020B0606020202030204" pitchFamily="34" charset="0"/>
            </a:endParaRPr>
          </a:p>
          <a:p>
            <a:pPr algn="ctr"/>
            <a:endParaRPr lang="ru-RU" sz="1200" b="1" dirty="0">
              <a:solidFill>
                <a:srgbClr val="002060"/>
              </a:solidFill>
              <a:latin typeface="Arial Narrow" panose="020B0606020202030204" pitchFamily="34" charset="0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4774245" y="2420808"/>
            <a:ext cx="1296144" cy="1800199"/>
          </a:xfrm>
          <a:prstGeom prst="roundRect">
            <a:avLst/>
          </a:prstGeom>
          <a:solidFill>
            <a:srgbClr val="FFEFB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err="1">
                <a:solidFill>
                  <a:srgbClr val="002060"/>
                </a:solidFill>
                <a:latin typeface="Arial Narrow" panose="020B0606020202030204" pitchFamily="34" charset="0"/>
              </a:rPr>
              <a:t>OpenLab</a:t>
            </a:r>
            <a:r>
              <a:rPr lang="en-US" sz="1200" b="1" dirty="0">
                <a:solidFill>
                  <a:srgbClr val="002060"/>
                </a:solidFill>
                <a:latin typeface="Arial Narrow" panose="020B0606020202030204" pitchFamily="34" charset="0"/>
              </a:rPr>
              <a:t> </a:t>
            </a:r>
            <a:endParaRPr lang="ru-RU" sz="1200" b="1" dirty="0" smtClean="0">
              <a:solidFill>
                <a:srgbClr val="002060"/>
              </a:solidFill>
              <a:latin typeface="Arial Narrow" panose="020B0606020202030204" pitchFamily="34" charset="0"/>
            </a:endParaRPr>
          </a:p>
          <a:p>
            <a:pPr algn="ctr"/>
            <a:r>
              <a:rPr lang="ru-RU" sz="1200" b="1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Центр </a:t>
            </a:r>
            <a:r>
              <a:rPr lang="ru-RU" sz="1200" b="1" dirty="0">
                <a:solidFill>
                  <a:srgbClr val="002060"/>
                </a:solidFill>
                <a:latin typeface="Arial Narrow" panose="020B0606020202030204" pitchFamily="34" charset="0"/>
              </a:rPr>
              <a:t>превосходства по </a:t>
            </a:r>
            <a:r>
              <a:rPr lang="ru-RU" sz="1200" b="1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инженерному образованию</a:t>
            </a:r>
          </a:p>
          <a:p>
            <a:pPr algn="ctr"/>
            <a:endParaRPr lang="ru-RU" sz="1200" b="1" dirty="0" smtClean="0">
              <a:solidFill>
                <a:srgbClr val="002060"/>
              </a:solidFill>
              <a:latin typeface="Arial Narrow" panose="020B0606020202030204" pitchFamily="34" charset="0"/>
            </a:endParaRPr>
          </a:p>
          <a:p>
            <a:pPr algn="ctr"/>
            <a:endParaRPr lang="ru-RU" sz="1200" b="1" dirty="0" smtClean="0">
              <a:solidFill>
                <a:srgbClr val="002060"/>
              </a:solidFill>
              <a:latin typeface="Arial Narrow" panose="020B0606020202030204" pitchFamily="34" charset="0"/>
            </a:endParaRPr>
          </a:p>
          <a:p>
            <a:pPr algn="ctr"/>
            <a:endParaRPr lang="ru-RU" sz="1200" b="1" dirty="0">
              <a:solidFill>
                <a:srgbClr val="002060"/>
              </a:solidFill>
              <a:latin typeface="Arial Narrow" panose="020B0606020202030204" pitchFamily="34" charset="0"/>
            </a:endParaRPr>
          </a:p>
        </p:txBody>
      </p:sp>
      <p:cxnSp>
        <p:nvCxnSpPr>
          <p:cNvPr id="28" name="Прямая со стрелкой 27"/>
          <p:cNvCxnSpPr/>
          <p:nvPr/>
        </p:nvCxnSpPr>
        <p:spPr>
          <a:xfrm>
            <a:off x="7670107" y="1114392"/>
            <a:ext cx="12854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Скругленный прямоугольник 30"/>
          <p:cNvSpPr/>
          <p:nvPr/>
        </p:nvSpPr>
        <p:spPr>
          <a:xfrm>
            <a:off x="6290219" y="1697344"/>
            <a:ext cx="1345621" cy="249654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b="1" dirty="0" smtClean="0">
              <a:solidFill>
                <a:schemeClr val="accent2">
                  <a:lumMod val="75000"/>
                </a:schemeClr>
              </a:solidFill>
              <a:latin typeface="Arial Narrow" panose="020B0606020202030204" pitchFamily="34" charset="0"/>
            </a:endParaRPr>
          </a:p>
          <a:p>
            <a:pPr algn="ctr"/>
            <a:r>
              <a:rPr lang="ru-RU" sz="1000" b="1" dirty="0" smtClean="0">
                <a:solidFill>
                  <a:schemeClr val="accent2">
                    <a:lumMod val="75000"/>
                  </a:schemeClr>
                </a:solidFill>
                <a:latin typeface="Arial Narrow" panose="020B0606020202030204" pitchFamily="34" charset="0"/>
              </a:rPr>
              <a:t>327 публикаций в </a:t>
            </a:r>
            <a:r>
              <a:rPr lang="en-US" sz="1000" b="1" dirty="0" smtClean="0">
                <a:solidFill>
                  <a:schemeClr val="accent2">
                    <a:lumMod val="75000"/>
                  </a:schemeClr>
                </a:solidFill>
                <a:latin typeface="Arial Narrow" panose="020B0606020202030204" pitchFamily="34" charset="0"/>
              </a:rPr>
              <a:t>Education</a:t>
            </a:r>
            <a:endParaRPr lang="ru-RU" sz="1000" b="1" dirty="0" smtClean="0">
              <a:solidFill>
                <a:schemeClr val="accent2">
                  <a:lumMod val="75000"/>
                </a:schemeClr>
              </a:solidFill>
              <a:latin typeface="Arial Narrow" panose="020B0606020202030204" pitchFamily="34" charset="0"/>
            </a:endParaRPr>
          </a:p>
          <a:p>
            <a:pPr algn="ctr"/>
            <a:r>
              <a:rPr lang="en-US" sz="1000" b="1" dirty="0" smtClean="0">
                <a:solidFill>
                  <a:schemeClr val="accent2">
                    <a:lumMod val="75000"/>
                  </a:schemeClr>
                </a:solidFill>
                <a:latin typeface="Arial Narrow" panose="020B0606020202030204" pitchFamily="34" charset="0"/>
              </a:rPr>
              <a:t>Scopus</a:t>
            </a:r>
          </a:p>
          <a:p>
            <a:pPr algn="ctr"/>
            <a:endParaRPr lang="ru-RU" sz="1000" b="1" dirty="0" smtClean="0">
              <a:solidFill>
                <a:schemeClr val="accent2">
                  <a:lumMod val="75000"/>
                </a:schemeClr>
              </a:solidFill>
              <a:latin typeface="Arial Narrow" panose="020B0606020202030204" pitchFamily="34" charset="0"/>
            </a:endParaRPr>
          </a:p>
          <a:p>
            <a:pPr algn="ctr"/>
            <a:endParaRPr lang="ru-RU" sz="1000" b="1" dirty="0">
              <a:solidFill>
                <a:schemeClr val="accent2">
                  <a:lumMod val="75000"/>
                </a:schemeClr>
              </a:solidFill>
              <a:latin typeface="Arial Narrow" panose="020B0606020202030204" pitchFamily="34" charset="0"/>
            </a:endParaRPr>
          </a:p>
          <a:p>
            <a:pPr algn="ctr"/>
            <a:endParaRPr lang="ru-RU" sz="1000" b="1" dirty="0" smtClean="0">
              <a:solidFill>
                <a:schemeClr val="accent2">
                  <a:lumMod val="75000"/>
                </a:schemeClr>
              </a:solidFill>
              <a:latin typeface="Arial Narrow" panose="020B0606020202030204" pitchFamily="34" charset="0"/>
            </a:endParaRPr>
          </a:p>
          <a:p>
            <a:pPr algn="ctr"/>
            <a:r>
              <a:rPr lang="ru-RU" sz="1000" b="1" dirty="0" smtClean="0">
                <a:solidFill>
                  <a:schemeClr val="accent2">
                    <a:lumMod val="75000"/>
                  </a:schemeClr>
                </a:solidFill>
                <a:latin typeface="Arial Narrow" panose="020B0606020202030204" pitchFamily="34" charset="0"/>
              </a:rPr>
              <a:t>Средний </a:t>
            </a:r>
            <a:r>
              <a:rPr lang="en-US" sz="1000" b="1" dirty="0" smtClean="0">
                <a:solidFill>
                  <a:schemeClr val="accent2">
                    <a:lumMod val="75000"/>
                  </a:schemeClr>
                </a:solidFill>
                <a:latin typeface="Arial Narrow" panose="020B0606020202030204" pitchFamily="34" charset="0"/>
              </a:rPr>
              <a:t>SJR – 0,3</a:t>
            </a:r>
            <a:endParaRPr lang="ru-RU" sz="1000" b="1" dirty="0" smtClean="0">
              <a:solidFill>
                <a:schemeClr val="accent2">
                  <a:lumMod val="75000"/>
                </a:schemeClr>
              </a:solidFill>
              <a:latin typeface="Arial Narrow" panose="020B0606020202030204" pitchFamily="34" charset="0"/>
            </a:endParaRPr>
          </a:p>
          <a:p>
            <a:pPr algn="ctr"/>
            <a:endParaRPr lang="en-US" sz="1200" b="1" dirty="0" smtClean="0">
              <a:solidFill>
                <a:srgbClr val="002060"/>
              </a:solidFill>
              <a:latin typeface="Arial Narrow" panose="020B0606020202030204" pitchFamily="34" charset="0"/>
            </a:endParaRPr>
          </a:p>
          <a:p>
            <a:pPr algn="ctr"/>
            <a:endParaRPr lang="ru-RU" sz="1200" b="1" dirty="0" smtClean="0">
              <a:solidFill>
                <a:srgbClr val="002060"/>
              </a:solidFill>
              <a:latin typeface="Arial Narrow" panose="020B0606020202030204" pitchFamily="34" charset="0"/>
            </a:endParaRPr>
          </a:p>
          <a:p>
            <a:pPr algn="ctr"/>
            <a:r>
              <a:rPr lang="ru-RU" sz="1000" b="1" dirty="0" smtClean="0">
                <a:solidFill>
                  <a:schemeClr val="accent2">
                    <a:lumMod val="75000"/>
                  </a:schemeClr>
                </a:solidFill>
                <a:latin typeface="Arial Narrow" panose="020B0606020202030204" pitchFamily="34" charset="0"/>
              </a:rPr>
              <a:t>Вхождение в </a:t>
            </a:r>
            <a:r>
              <a:rPr lang="en-US" sz="1000" b="1" dirty="0" smtClean="0">
                <a:solidFill>
                  <a:schemeClr val="accent2">
                    <a:lumMod val="75000"/>
                  </a:schemeClr>
                </a:solidFill>
                <a:latin typeface="Arial Narrow" panose="020B0606020202030204" pitchFamily="34" charset="0"/>
              </a:rPr>
              <a:t>TOP-100</a:t>
            </a:r>
            <a:r>
              <a:rPr lang="ru-RU" sz="1000" b="1" dirty="0" smtClean="0">
                <a:solidFill>
                  <a:schemeClr val="accent2">
                    <a:lumMod val="75000"/>
                  </a:schemeClr>
                </a:solidFill>
                <a:latin typeface="Arial Narrow" panose="020B0606020202030204" pitchFamily="34" charset="0"/>
              </a:rPr>
              <a:t>ведущих университетов Европы</a:t>
            </a:r>
            <a:endParaRPr lang="ru-RU" sz="1200" b="1" dirty="0" smtClean="0">
              <a:solidFill>
                <a:schemeClr val="accent2">
                  <a:lumMod val="7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7683940" y="1686873"/>
            <a:ext cx="1345621" cy="249654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1000" b="1" dirty="0" smtClean="0">
              <a:solidFill>
                <a:schemeClr val="accent2">
                  <a:lumMod val="75000"/>
                </a:schemeClr>
              </a:solidFill>
              <a:latin typeface="Arial Narrow" panose="020B0606020202030204" pitchFamily="34" charset="0"/>
            </a:endParaRPr>
          </a:p>
          <a:p>
            <a:pPr algn="ctr"/>
            <a:r>
              <a:rPr lang="ru-RU" sz="1000" b="1" dirty="0" smtClean="0">
                <a:solidFill>
                  <a:schemeClr val="accent2">
                    <a:lumMod val="75000"/>
                  </a:schemeClr>
                </a:solidFill>
                <a:latin typeface="Arial Narrow" panose="020B0606020202030204" pitchFamily="34" charset="0"/>
              </a:rPr>
              <a:t>Средневзвешенное цитирование – 2,0</a:t>
            </a:r>
          </a:p>
          <a:p>
            <a:pPr algn="ctr"/>
            <a:endParaRPr lang="ru-RU" sz="1000" b="1" dirty="0">
              <a:solidFill>
                <a:schemeClr val="accent2">
                  <a:lumMod val="75000"/>
                </a:schemeClr>
              </a:solidFill>
              <a:latin typeface="Arial Narrow" panose="020B0606020202030204" pitchFamily="34" charset="0"/>
            </a:endParaRPr>
          </a:p>
          <a:p>
            <a:pPr algn="ctr"/>
            <a:endParaRPr lang="ru-RU" sz="1000" b="1" dirty="0" smtClean="0">
              <a:solidFill>
                <a:srgbClr val="002060"/>
              </a:solidFill>
              <a:latin typeface="Arial Narrow" panose="020B0606020202030204" pitchFamily="34" charset="0"/>
            </a:endParaRPr>
          </a:p>
          <a:p>
            <a:pPr algn="ctr"/>
            <a:endParaRPr lang="ru-RU" sz="1000" b="1" dirty="0">
              <a:solidFill>
                <a:srgbClr val="002060"/>
              </a:solidFill>
              <a:latin typeface="Arial Narrow" panose="020B0606020202030204" pitchFamily="34" charset="0"/>
            </a:endParaRPr>
          </a:p>
          <a:p>
            <a:pPr algn="ctr"/>
            <a:endParaRPr lang="ru-RU" sz="1000" b="1" dirty="0">
              <a:solidFill>
                <a:srgbClr val="002060"/>
              </a:solidFill>
              <a:latin typeface="Arial Narrow" panose="020B0606020202030204" pitchFamily="34" charset="0"/>
            </a:endParaRPr>
          </a:p>
          <a:p>
            <a:pPr algn="ctr"/>
            <a:r>
              <a:rPr lang="ru-RU" sz="1000" b="1" dirty="0" smtClean="0">
                <a:solidFill>
                  <a:schemeClr val="accent2">
                    <a:lumMod val="75000"/>
                  </a:schemeClr>
                </a:solidFill>
                <a:latin typeface="Arial Narrow" panose="020B0606020202030204" pitchFamily="34" charset="0"/>
              </a:rPr>
              <a:t>25 статей НПР КФУ среди 50 наиболее цитируемых в России</a:t>
            </a:r>
          </a:p>
          <a:p>
            <a:pPr algn="ctr"/>
            <a:endParaRPr lang="ru-RU" sz="1000" b="1" dirty="0" smtClean="0">
              <a:solidFill>
                <a:srgbClr val="002060"/>
              </a:solidFill>
              <a:latin typeface="Arial Narrow" panose="020B0606020202030204" pitchFamily="34" charset="0"/>
            </a:endParaRPr>
          </a:p>
          <a:p>
            <a:pPr algn="ctr"/>
            <a:endParaRPr lang="ru-RU" sz="1000" b="1" dirty="0">
              <a:solidFill>
                <a:srgbClr val="002060"/>
              </a:solidFill>
              <a:latin typeface="Arial Narrow" panose="020B0606020202030204" pitchFamily="34" charset="0"/>
            </a:endParaRPr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45223" y="1373308"/>
            <a:ext cx="6025166" cy="648072"/>
          </a:xfrm>
          <a:prstGeom prst="roundRect">
            <a:avLst/>
          </a:prstGeom>
          <a:solidFill>
            <a:srgbClr val="FFEFB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1200" b="1" dirty="0" smtClean="0">
              <a:solidFill>
                <a:schemeClr val="accent2">
                  <a:lumMod val="75000"/>
                </a:schemeClr>
              </a:solidFill>
              <a:latin typeface="Arial Narrow" panose="020B0606020202030204" pitchFamily="34" charset="0"/>
            </a:endParaRPr>
          </a:p>
          <a:p>
            <a:pPr algn="ctr"/>
            <a:r>
              <a:rPr lang="ru-RU" sz="1200" b="1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Создание центров превосходства, приглашение зарубежных ученых, сетевые исследования, организация и участие в международных конференциях </a:t>
            </a:r>
          </a:p>
          <a:p>
            <a:pPr algn="ctr"/>
            <a:endParaRPr lang="ru-RU" sz="1200" b="1" dirty="0">
              <a:solidFill>
                <a:srgbClr val="002060"/>
              </a:solidFill>
              <a:latin typeface="Arial Narrow" panose="020B0606020202030204" pitchFamily="34" charset="0"/>
            </a:endParaRPr>
          </a:p>
        </p:txBody>
      </p:sp>
      <p:sp>
        <p:nvSpPr>
          <p:cNvPr id="39" name="Скругленный прямоугольник 38"/>
          <p:cNvSpPr/>
          <p:nvPr/>
        </p:nvSpPr>
        <p:spPr>
          <a:xfrm>
            <a:off x="6290218" y="4371949"/>
            <a:ext cx="2747517" cy="619491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Вхождение журнала «Образование и саморазвитие» в реферативную базу </a:t>
            </a:r>
            <a:r>
              <a:rPr lang="en-US" sz="1200" b="1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Scopus</a:t>
            </a:r>
            <a:endParaRPr lang="ru-RU" sz="1200" b="1" dirty="0">
              <a:solidFill>
                <a:srgbClr val="002060"/>
              </a:solidFill>
              <a:latin typeface="Arial Narrow" panose="020B060602020203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092280" y="0"/>
            <a:ext cx="20517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solidFill>
                  <a:schemeClr val="accent2">
                    <a:lumMod val="75000"/>
                  </a:schemeClr>
                </a:solidFill>
              </a:rPr>
              <a:t>САЕ «Учитель 21 века»</a:t>
            </a:r>
            <a:endParaRPr lang="ru-RU" sz="12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45223" y="2427733"/>
            <a:ext cx="1087907" cy="1793273"/>
          </a:xfrm>
          <a:prstGeom prst="roundRect">
            <a:avLst/>
          </a:prstGeom>
          <a:solidFill>
            <a:srgbClr val="FFEFB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Сетевые </a:t>
            </a:r>
            <a:r>
              <a:rPr lang="ru-RU" sz="1200" b="1" dirty="0" err="1" smtClean="0">
                <a:solidFill>
                  <a:srgbClr val="002060"/>
                </a:solidFill>
                <a:latin typeface="Arial Narrow" panose="020B0606020202030204" pitchFamily="34" charset="0"/>
              </a:rPr>
              <a:t>исследова-ния</a:t>
            </a:r>
            <a:endParaRPr lang="ru-RU" sz="1200" b="1" dirty="0" smtClean="0">
              <a:solidFill>
                <a:srgbClr val="002060"/>
              </a:solidFill>
              <a:latin typeface="Arial Narrow" panose="020B0606020202030204" pitchFamily="34" charset="0"/>
            </a:endParaRPr>
          </a:p>
          <a:p>
            <a:pPr algn="ctr"/>
            <a:endParaRPr lang="ru-RU" sz="1200" b="1" dirty="0">
              <a:solidFill>
                <a:srgbClr val="002060"/>
              </a:solidFill>
              <a:latin typeface="Arial Narrow" panose="020B0606020202030204" pitchFamily="34" charset="0"/>
            </a:endParaRPr>
          </a:p>
          <a:p>
            <a:pPr algn="ctr"/>
            <a:endParaRPr lang="ru-RU" sz="1200" b="1" dirty="0" smtClean="0">
              <a:solidFill>
                <a:srgbClr val="002060"/>
              </a:solidFill>
              <a:latin typeface="Arial Narrow" panose="020B0606020202030204" pitchFamily="34" charset="0"/>
            </a:endParaRPr>
          </a:p>
          <a:p>
            <a:pPr algn="ctr"/>
            <a:endParaRPr lang="ru-RU" sz="1200" b="1" dirty="0">
              <a:solidFill>
                <a:srgbClr val="002060"/>
              </a:solidFill>
              <a:latin typeface="Arial Narrow" panose="020B0606020202030204" pitchFamily="34" charset="0"/>
            </a:endParaRPr>
          </a:p>
          <a:p>
            <a:pPr algn="ctr"/>
            <a:endParaRPr lang="ru-RU" sz="1200" b="1" dirty="0" smtClean="0">
              <a:solidFill>
                <a:srgbClr val="002060"/>
              </a:solidFill>
              <a:latin typeface="Arial Narrow" panose="020B0606020202030204" pitchFamily="34" charset="0"/>
            </a:endParaRPr>
          </a:p>
          <a:p>
            <a:pPr algn="ctr"/>
            <a:endParaRPr lang="ru-RU" sz="1200" b="1" dirty="0">
              <a:solidFill>
                <a:srgbClr val="002060"/>
              </a:solidFill>
              <a:latin typeface="Arial Narrow" panose="020B060602020203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53413" y="533868"/>
            <a:ext cx="28803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solidFill>
                  <a:schemeClr val="accent2">
                    <a:lumMod val="75000"/>
                  </a:schemeClr>
                </a:solidFill>
              </a:rPr>
              <a:t>Основные мероприятия</a:t>
            </a:r>
            <a:endParaRPr lang="ru-RU" sz="12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002328" y="598851"/>
            <a:ext cx="28803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solidFill>
                  <a:schemeClr val="accent2">
                    <a:lumMod val="75000"/>
                  </a:schemeClr>
                </a:solidFill>
              </a:rPr>
              <a:t>Поддерживающие мероприятия</a:t>
            </a:r>
            <a:endParaRPr lang="ru-RU" sz="12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6470654" y="2499742"/>
            <a:ext cx="1051796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>
            <a:off x="6470654" y="3348669"/>
            <a:ext cx="1051796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>
            <a:off x="7830852" y="2804542"/>
            <a:ext cx="1051796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Скругленный прямоугольник 40"/>
          <p:cNvSpPr/>
          <p:nvPr/>
        </p:nvSpPr>
        <p:spPr>
          <a:xfrm>
            <a:off x="124927" y="4371948"/>
            <a:ext cx="5945462" cy="619491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Участие в авторитетных международных конференциях, стажировки в ведущих вузах</a:t>
            </a:r>
            <a:endParaRPr lang="ru-RU" sz="1200" b="1" dirty="0">
              <a:solidFill>
                <a:srgbClr val="002060"/>
              </a:solidFill>
              <a:latin typeface="Arial Narrow" panose="020B0606020202030204" pitchFamily="34" charset="0"/>
            </a:endParaRPr>
          </a:p>
        </p:txBody>
      </p:sp>
      <p:cxnSp>
        <p:nvCxnSpPr>
          <p:cNvPr id="9" name="Прямая со стрелкой 8"/>
          <p:cNvCxnSpPr/>
          <p:nvPr/>
        </p:nvCxnSpPr>
        <p:spPr>
          <a:xfrm flipH="1">
            <a:off x="1907704" y="483518"/>
            <a:ext cx="864096" cy="458166"/>
          </a:xfrm>
          <a:prstGeom prst="straightConnector1">
            <a:avLst/>
          </a:prstGeom>
          <a:ln w="28575">
            <a:prstDash val="lgDashDot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/>
          <p:nvPr/>
        </p:nvCxnSpPr>
        <p:spPr>
          <a:xfrm>
            <a:off x="6156176" y="443284"/>
            <a:ext cx="840376" cy="498400"/>
          </a:xfrm>
          <a:prstGeom prst="straightConnector1">
            <a:avLst/>
          </a:prstGeom>
          <a:ln w="28575">
            <a:prstDash val="lgDashDot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50736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1035633"/>
              </p:ext>
            </p:extLst>
          </p:nvPr>
        </p:nvGraphicFramePr>
        <p:xfrm>
          <a:off x="107504" y="411510"/>
          <a:ext cx="8928991" cy="4680520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1872208"/>
                <a:gridCol w="556282"/>
                <a:gridCol w="1177450"/>
                <a:gridCol w="968943"/>
                <a:gridCol w="968943"/>
                <a:gridCol w="1005737"/>
                <a:gridCol w="1263305"/>
                <a:gridCol w="1116123"/>
              </a:tblGrid>
              <a:tr h="434880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1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900" b="1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4448" marR="4448" marT="444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Статьи</a:t>
                      </a:r>
                      <a:endParaRPr lang="ru-RU" sz="10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4448" marR="4448" marT="444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Образователь-</a:t>
                      </a:r>
                      <a:r>
                        <a:rPr lang="ru-RU" sz="1000" b="1" u="none" strike="noStrike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ные</a:t>
                      </a:r>
                      <a:r>
                        <a:rPr lang="ru-RU" sz="1000" b="1" u="none" strike="noStrik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ru-RU" sz="1000" b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программы</a:t>
                      </a:r>
                      <a:endParaRPr lang="ru-RU" sz="10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4448" marR="4448" marT="444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Приглашен-</a:t>
                      </a:r>
                      <a:r>
                        <a:rPr lang="ru-RU" sz="1000" b="1" u="none" strike="noStrike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ные</a:t>
                      </a:r>
                      <a:r>
                        <a:rPr lang="ru-RU" sz="1000" b="1" u="none" strike="noStrik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 ученые, чел.</a:t>
                      </a:r>
                      <a:endParaRPr lang="ru-RU" sz="10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4448" marR="4448" marT="444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Стажировки</a:t>
                      </a:r>
                      <a:endParaRPr lang="ru-RU" sz="10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4448" marR="4448" marT="444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Командиров-</a:t>
                      </a:r>
                      <a:r>
                        <a:rPr lang="ru-RU" sz="1000" b="1" u="none" strike="noStrike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ки</a:t>
                      </a:r>
                      <a:r>
                        <a:rPr lang="ru-RU" sz="1000" b="1" u="none" strike="noStrik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ru-RU" sz="1000" b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на конференцию</a:t>
                      </a:r>
                      <a:endParaRPr lang="ru-RU" sz="10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4448" marR="4448" marT="444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Софинансирова-ние</a:t>
                      </a:r>
                      <a:r>
                        <a:rPr lang="ru-RU" sz="1000" b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, </a:t>
                      </a:r>
                      <a:r>
                        <a:rPr lang="ru-RU" sz="1000" b="1" u="none" strike="noStrike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млн.руб</a:t>
                      </a:r>
                      <a:r>
                        <a:rPr lang="ru-RU" sz="1000" b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.</a:t>
                      </a:r>
                      <a:endParaRPr lang="ru-RU" sz="10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4448" marR="4448" marT="444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Финансирова-ние</a:t>
                      </a:r>
                      <a:r>
                        <a:rPr lang="ru-RU" sz="1000" b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, </a:t>
                      </a:r>
                      <a:r>
                        <a:rPr lang="ru-RU" sz="1000" b="1" u="none" strike="noStrike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млн.руб</a:t>
                      </a:r>
                      <a:r>
                        <a:rPr lang="ru-RU" sz="1000" b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.</a:t>
                      </a:r>
                      <a:endParaRPr lang="ru-RU" sz="10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4448" marR="4448" marT="4448" marB="0" anchor="b"/>
                </a:tc>
              </a:tr>
              <a:tr h="40244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Публикационная </a:t>
                      </a:r>
                      <a:r>
                        <a:rPr lang="ru-RU" sz="900" b="1" u="none" strike="noStrike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активность,</a:t>
                      </a:r>
                    </a:p>
                    <a:p>
                      <a:pPr algn="ctr" fontAlgn="ctr"/>
                      <a:r>
                        <a:rPr lang="ru-RU" sz="900" b="1" u="none" strike="noStrike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 </a:t>
                      </a:r>
                      <a:r>
                        <a:rPr lang="ru-RU" sz="900" b="1" u="none" strike="noStrike" kern="1200" dirty="0" err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т.ч</a:t>
                      </a:r>
                      <a:r>
                        <a:rPr lang="ru-RU" sz="900" b="1" u="none" strike="noStrike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Центр ПП</a:t>
                      </a:r>
                      <a:endParaRPr lang="ru-RU" sz="900" b="1" u="none" strike="noStrike" kern="12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8" marR="4448" marT="44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277</a:t>
                      </a:r>
                    </a:p>
                    <a:p>
                      <a:pPr algn="ctr" fontAlgn="ctr"/>
                      <a:r>
                        <a:rPr lang="ru-RU" sz="1200" b="1" u="none" strike="noStrik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(327)</a:t>
                      </a:r>
                      <a:endParaRPr lang="ru-RU" sz="12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4448" marR="4448" marT="44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12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4448" marR="4448" marT="44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12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4448" marR="4448" marT="44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12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4448" marR="4448" marT="44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12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4448" marR="4448" marT="44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12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4448" marR="4448" marT="4448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200" b="1" u="none" strike="noStrike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6,940 000</a:t>
                      </a:r>
                      <a:endParaRPr lang="ru-RU" sz="1200" b="1" u="none" strike="noStrike" kern="12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8" marR="4448" marT="4448" marB="0" anchor="ctr">
                    <a:solidFill>
                      <a:schemeClr val="bg2"/>
                    </a:solidFill>
                  </a:tcPr>
                </a:tc>
              </a:tr>
              <a:tr h="37284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Продвижение журнала в реферативную базу </a:t>
                      </a:r>
                      <a:r>
                        <a:rPr lang="en-US" sz="900" b="1" u="none" strike="noStrike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Scopus</a:t>
                      </a:r>
                      <a:endParaRPr lang="ru-RU" sz="900" b="1" u="none" strike="noStrike" kern="12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8" marR="4448" marT="4448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4448" marR="4448" marT="4448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1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4448" marR="4448" marT="4448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4448" marR="4448" marT="4448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1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4448" marR="4448" marT="4448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4448" marR="4448" marT="4448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4448" marR="4448" marT="4448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u="none" strike="noStrike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2,187 500</a:t>
                      </a:r>
                    </a:p>
                  </a:txBody>
                  <a:tcPr marL="4448" marR="4448" marT="4448" marB="0" anchor="ctr">
                    <a:solidFill>
                      <a:schemeClr val="bg2"/>
                    </a:solidFill>
                  </a:tcPr>
                </a:tc>
              </a:tr>
              <a:tr h="37284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Международные </a:t>
                      </a:r>
                      <a:r>
                        <a:rPr lang="ru-RU" sz="900" b="1" u="none" strike="noStrike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конференции</a:t>
                      </a:r>
                      <a:endParaRPr lang="ru-RU" sz="900" b="1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4448" marR="4448" marT="44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12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4448" marR="4448" marT="44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1200" b="1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4448" marR="4448" marT="44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r>
                        <a:rPr lang="ru-RU" sz="1200" b="1" u="none" strike="noStrik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21</a:t>
                      </a:r>
                      <a:endParaRPr lang="ru-RU" sz="12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4448" marR="4448" marT="44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1200" b="1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4448" marR="4448" marT="44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13</a:t>
                      </a:r>
                      <a:endParaRPr lang="ru-RU" sz="12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4448" marR="4448" marT="44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12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4448" marR="4448" marT="44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6,193 000</a:t>
                      </a:r>
                      <a:endParaRPr lang="ru-RU" sz="12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4448" marR="4448" marT="4448" marB="0" anchor="ctr"/>
                </a:tc>
              </a:tr>
              <a:tr h="43488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Совместные исследовательские </a:t>
                      </a:r>
                      <a:r>
                        <a:rPr lang="ru-RU" sz="900" b="1" u="none" strike="noStrike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проекты</a:t>
                      </a:r>
                      <a:endParaRPr lang="ru-RU" sz="900" b="1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4448" marR="4448" marT="44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12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4448" marR="4448" marT="44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1200" b="1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4448" marR="4448" marT="44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r>
                        <a:rPr lang="ru-RU" sz="1200" b="1" u="none" strike="noStrik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4</a:t>
                      </a:r>
                      <a:endParaRPr lang="ru-RU" sz="12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4448" marR="4448" marT="44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8</a:t>
                      </a:r>
                      <a:endParaRPr lang="ru-RU" sz="12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4448" marR="4448" marT="44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1200" b="1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4448" marR="4448" marT="44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r>
                        <a:rPr lang="ru-RU" sz="1200" b="1" u="none" strike="noStrik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0,200 000</a:t>
                      </a:r>
                      <a:endParaRPr lang="ru-RU" sz="12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4448" marR="4448" marT="44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2,500</a:t>
                      </a:r>
                      <a:r>
                        <a:rPr lang="en-US" sz="1200" b="1" u="none" strike="noStrik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 000</a:t>
                      </a:r>
                      <a:endParaRPr lang="ru-RU" sz="12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4448" marR="4448" marT="4448" marB="0" anchor="ctr"/>
                </a:tc>
              </a:tr>
              <a:tr h="70063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Разработка и апробация образовательного стандарта подготовки педагогов в </a:t>
                      </a:r>
                      <a:r>
                        <a:rPr lang="ru-RU" sz="900" b="1" u="none" strike="noStrike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классическом университете</a:t>
                      </a:r>
                      <a:endParaRPr lang="ru-RU" sz="900" b="1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4448" marR="4448" marT="44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30</a:t>
                      </a:r>
                      <a:endParaRPr lang="ru-RU" sz="12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4448" marR="4448" marT="44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12</a:t>
                      </a:r>
                      <a:endParaRPr lang="ru-RU" sz="12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4448" marR="4448" marT="44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1+4</a:t>
                      </a:r>
                      <a:endParaRPr lang="ru-RU" sz="12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4448" marR="4448" marT="44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1200" b="1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4448" marR="4448" marT="44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12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4448" marR="4448" marT="44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r>
                        <a:rPr lang="ru-RU" sz="1200" b="1" u="none" strike="noStrik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27,500 000</a:t>
                      </a:r>
                      <a:endParaRPr lang="ru-RU" sz="12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4448" marR="4448" marT="44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8,379 500</a:t>
                      </a:r>
                      <a:endParaRPr lang="ru-RU" sz="12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4448" marR="4448" marT="4448" marB="0" anchor="ctr"/>
                </a:tc>
              </a:tr>
              <a:tr h="34327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 err="1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Мультикультурная</a:t>
                      </a:r>
                      <a:r>
                        <a:rPr lang="ru-RU" sz="900" b="1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 подготовка учителя</a:t>
                      </a:r>
                      <a:endParaRPr lang="ru-RU" sz="900" b="1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4448" marR="4448" marT="44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20</a:t>
                      </a:r>
                      <a:endParaRPr lang="ru-RU" sz="12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4448" marR="4448" marT="44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4</a:t>
                      </a:r>
                      <a:endParaRPr lang="ru-RU" sz="12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4448" marR="4448" marT="44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1+2</a:t>
                      </a:r>
                      <a:endParaRPr lang="ru-RU" sz="12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4448" marR="4448" marT="44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1200" b="1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4448" marR="4448" marT="44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12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4448" marR="4448" marT="44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12,195</a:t>
                      </a:r>
                      <a:r>
                        <a:rPr lang="en-US" sz="1200" b="1" u="none" strike="noStrik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 000</a:t>
                      </a:r>
                      <a:endParaRPr lang="ru-RU" sz="12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4448" marR="4448" marT="44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3,900</a:t>
                      </a:r>
                      <a:r>
                        <a:rPr lang="en-US" sz="1200" b="1" u="none" strike="noStrik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 000</a:t>
                      </a:r>
                      <a:endParaRPr lang="ru-RU" sz="12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4448" marR="4448" marT="4448" marB="0" anchor="ctr"/>
                </a:tc>
              </a:tr>
              <a:tr h="70063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 err="1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OpenLab</a:t>
                      </a:r>
                      <a:r>
                        <a:rPr lang="ru-RU" sz="900" b="1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 по инженерному образованию. Сопровождение персонализированной образовательной траектории</a:t>
                      </a:r>
                      <a:endParaRPr lang="ru-RU" sz="900" b="1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4448" marR="4448" marT="44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7</a:t>
                      </a:r>
                    </a:p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(</a:t>
                      </a:r>
                      <a:r>
                        <a:rPr lang="en-US" sz="1200" b="1" i="0" u="none" strike="noStrike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WoS</a:t>
                      </a:r>
                      <a:r>
                        <a:rPr lang="en-US" sz="1200" b="1" i="0" u="none" strike="noStrik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)</a:t>
                      </a:r>
                      <a:endParaRPr lang="ru-RU" sz="12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4448" marR="4448" marT="44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1</a:t>
                      </a:r>
                      <a:endParaRPr lang="ru-RU" sz="12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4448" marR="4448" marT="44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3</a:t>
                      </a:r>
                      <a:endParaRPr lang="ru-RU" sz="12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4448" marR="4448" marT="44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12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4448" marR="4448" marT="44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12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4448" marR="4448" marT="44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8,000 000</a:t>
                      </a:r>
                      <a:r>
                        <a:rPr lang="ru-RU" sz="1200" b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12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4448" marR="4448" marT="44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5,900</a:t>
                      </a:r>
                      <a:r>
                        <a:rPr lang="en-US" sz="1200" b="1" u="none" strike="noStrik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 000</a:t>
                      </a:r>
                      <a:endParaRPr lang="ru-RU" sz="12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4448" marR="4448" marT="4448" marB="0" anchor="ctr"/>
                </a:tc>
              </a:tr>
              <a:tr h="52131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Центр превосходства в области физического образования</a:t>
                      </a:r>
                      <a:endParaRPr lang="ru-RU" sz="900" b="1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4448" marR="4448" marT="44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4</a:t>
                      </a:r>
                      <a:endParaRPr lang="en-US" sz="1200" b="1" u="none" strike="noStrike" dirty="0" smtClean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(</a:t>
                      </a:r>
                      <a:r>
                        <a:rPr lang="en-US" sz="1200" b="1" i="0" u="none" strike="noStrike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WoS</a:t>
                      </a:r>
                      <a:r>
                        <a:rPr lang="en-US" sz="1200" b="1" i="0" u="none" strike="noStrik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)</a:t>
                      </a:r>
                      <a:endParaRPr lang="ru-RU" sz="12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4448" marR="4448" marT="44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2</a:t>
                      </a:r>
                      <a:endParaRPr lang="ru-RU" sz="12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4448" marR="4448" marT="44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3</a:t>
                      </a:r>
                      <a:endParaRPr lang="ru-RU" sz="12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4448" marR="4448" marT="44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1200" b="1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4448" marR="4448" marT="44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1200" b="1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4448" marR="4448" marT="44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3,000</a:t>
                      </a:r>
                      <a:r>
                        <a:rPr lang="en-US" sz="1200" b="1" u="none" strike="noStrik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 000</a:t>
                      </a:r>
                      <a:endParaRPr lang="ru-RU" sz="12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4448" marR="4448" marT="44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1,000</a:t>
                      </a:r>
                      <a:r>
                        <a:rPr lang="en-US" sz="1200" b="1" u="none" strike="noStrik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 000</a:t>
                      </a:r>
                      <a:endParaRPr lang="ru-RU" sz="12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4448" marR="4448" marT="4448" marB="0" anchor="ctr"/>
                </a:tc>
              </a:tr>
              <a:tr h="369986">
                <a:tc>
                  <a:txBody>
                    <a:bodyPr/>
                    <a:lstStyle/>
                    <a:p>
                      <a:pPr algn="ctr" fontAlgn="ctr"/>
                      <a:endParaRPr lang="ru-RU" sz="900" b="1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4448" marR="4448" marT="4448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1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4448" marR="4448" marT="4448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4448" marR="4448" marT="4448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4448" marR="4448" marT="4448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1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4448" marR="4448" marT="4448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1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4448" marR="4448" marT="44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50,895 000</a:t>
                      </a:r>
                      <a:endParaRPr lang="ru-RU" sz="1200" b="1" u="none" strike="noStrike" kern="12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8" marR="4448" marT="44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37,000 000</a:t>
                      </a:r>
                      <a:endParaRPr lang="ru-RU" sz="1200" b="1" u="none" strike="noStrike" kern="12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8" marR="4448" marT="4448" marB="0" anchor="ctr"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79512" y="51470"/>
            <a:ext cx="41764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chemeClr val="accent2">
                    <a:lumMod val="75000"/>
                  </a:schemeClr>
                </a:solidFill>
              </a:rPr>
              <a:t>Основные мероприятия</a:t>
            </a:r>
            <a:endParaRPr lang="ru-RU" sz="1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092280" y="0"/>
            <a:ext cx="20517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solidFill>
                  <a:schemeClr val="accent2">
                    <a:lumMod val="75000"/>
                  </a:schemeClr>
                </a:solidFill>
              </a:rPr>
              <a:t>САЕ «Учитель 21 века»</a:t>
            </a:r>
            <a:endParaRPr lang="ru-RU" sz="12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3510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67544" y="267494"/>
            <a:ext cx="61926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>
                <a:solidFill>
                  <a:schemeClr val="accent1">
                    <a:lumMod val="75000"/>
                  </a:schemeClr>
                </a:solidFill>
              </a:rPr>
              <a:t>Публикационная активность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092280" y="0"/>
            <a:ext cx="20517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solidFill>
                  <a:schemeClr val="accent2">
                    <a:lumMod val="75000"/>
                  </a:schemeClr>
                </a:solidFill>
              </a:rPr>
              <a:t>САЕ «Учитель 21 века»</a:t>
            </a:r>
            <a:endParaRPr lang="ru-RU" sz="12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7399777"/>
              </p:ext>
            </p:extLst>
          </p:nvPr>
        </p:nvGraphicFramePr>
        <p:xfrm>
          <a:off x="179512" y="1059582"/>
          <a:ext cx="8712968" cy="3058103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5976664"/>
                <a:gridCol w="2736304"/>
              </a:tblGrid>
              <a:tr h="21602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МЕРОПРИЯТИЯ</a:t>
                      </a:r>
                    </a:p>
                    <a:p>
                      <a:pPr algn="ctr" fontAlgn="b"/>
                      <a:endParaRPr lang="ru-RU" sz="1400" b="1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4448" marR="4448" marT="444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Финансирование</a:t>
                      </a:r>
                      <a:endParaRPr lang="en-US" sz="1400" b="1" u="none" strike="noStrike" kern="1200" dirty="0" smtClean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 fontAlgn="b"/>
                      <a:endParaRPr lang="ru-RU" sz="14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4448" marR="4448" marT="4448" marB="0" anchor="b"/>
                </a:tc>
              </a:tr>
              <a:tr h="402448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u="none" strike="noStrike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Публикация статей в журналах </a:t>
                      </a:r>
                      <a:r>
                        <a:rPr lang="en-US" sz="1400" b="1" i="0" u="none" strike="noStrike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Q</a:t>
                      </a:r>
                      <a:r>
                        <a:rPr lang="ru-RU" sz="1400" b="1" i="0" u="none" strike="noStrike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 – 1 статья</a:t>
                      </a:r>
                      <a:endParaRPr lang="ru-RU" sz="1400" b="1" i="0" u="none" strike="noStrike" kern="12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4448" marR="4448" marT="4448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u="none" strike="noStrike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45 000</a:t>
                      </a:r>
                    </a:p>
                  </a:txBody>
                  <a:tcPr marL="4448" marR="4448" marT="4448" marB="0" anchor="ctr"/>
                </a:tc>
              </a:tr>
              <a:tr h="37284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Публикация статей в журналах </a:t>
                      </a:r>
                      <a:r>
                        <a:rPr lang="en-US" sz="1400" b="1" i="0" u="none" strike="noStrike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Q</a:t>
                      </a:r>
                      <a:r>
                        <a:rPr lang="ru-RU" sz="1400" b="1" i="0" u="none" strike="noStrike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2 – 90 статья</a:t>
                      </a:r>
                      <a:endParaRPr lang="ru-RU" sz="1400" b="1" i="0" u="none" strike="noStrike" kern="12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4448" marR="4448" marT="4448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3 150 000</a:t>
                      </a:r>
                      <a:endParaRPr lang="ru-RU" sz="1400" b="1" i="0" u="none" strike="noStrike" kern="12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4448" marR="4448" marT="4448" marB="0" anchor="ctr"/>
                </a:tc>
              </a:tr>
              <a:tr h="372848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u="none" strike="noStrike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Публикация статей в журналах </a:t>
                      </a:r>
                      <a:r>
                        <a:rPr lang="en-US" sz="1400" b="1" i="0" u="none" strike="noStrike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Q</a:t>
                      </a:r>
                      <a:r>
                        <a:rPr lang="ru-RU" sz="1400" b="1" i="0" u="none" strike="noStrike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3 – 75 статья</a:t>
                      </a:r>
                      <a:endParaRPr lang="ru-RU" sz="1400" b="1" i="0" u="none" strike="noStrike" kern="12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4448" marR="4448" marT="44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1 875 000</a:t>
                      </a:r>
                      <a:endParaRPr lang="ru-RU" sz="1400" b="1" i="0" u="none" strike="noStrike" kern="12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4448" marR="4448" marT="4448" marB="0" anchor="ctr"/>
                </a:tc>
              </a:tr>
              <a:tr h="434880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u="none" strike="noStrike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Публикация статей в журналах </a:t>
                      </a:r>
                      <a:r>
                        <a:rPr lang="en-US" sz="1400" b="1" i="0" u="none" strike="noStrike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Q</a:t>
                      </a:r>
                      <a:r>
                        <a:rPr lang="ru-RU" sz="1400" b="1" i="0" u="none" strike="noStrike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4 – 41 статья</a:t>
                      </a:r>
                    </a:p>
                    <a:p>
                      <a:pPr algn="ctr" fontAlgn="ctr"/>
                      <a:endParaRPr lang="ru-RU" sz="1400" b="1" i="0" u="none" strike="noStrike" kern="12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4448" marR="4448" marT="4448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 b="1" i="0" u="none" strike="noStrike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820 000</a:t>
                      </a:r>
                    </a:p>
                  </a:txBody>
                  <a:tcPr marL="4448" marR="4448" marT="4448" marB="0" anchor="ctr"/>
                </a:tc>
              </a:tr>
              <a:tr h="700639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u="none" strike="noStrike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Публикация статей в </a:t>
                      </a:r>
                      <a:r>
                        <a:rPr lang="en-US" sz="1400" b="1" i="0" u="none" strike="noStrike" kern="1200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Prosedia</a:t>
                      </a:r>
                      <a:r>
                        <a:rPr lang="ru-RU" sz="1400" b="1" i="0" u="none" strike="noStrike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 – </a:t>
                      </a:r>
                      <a:r>
                        <a:rPr lang="en-US" sz="1400" b="1" i="0" u="none" strike="noStrike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70 </a:t>
                      </a:r>
                      <a:r>
                        <a:rPr lang="ru-RU" sz="1400" b="1" i="0" u="none" strike="noStrike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статья</a:t>
                      </a:r>
                    </a:p>
                    <a:p>
                      <a:pPr algn="ctr" fontAlgn="ctr"/>
                      <a:endParaRPr lang="ru-RU" sz="1400" b="1" i="0" u="none" strike="noStrike" kern="12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4448" marR="4448" marT="44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1 050 000</a:t>
                      </a:r>
                      <a:endParaRPr lang="ru-RU" sz="1400" b="1" i="0" u="none" strike="noStrike" kern="12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4448" marR="4448" marT="4448" marB="0" anchor="ctr"/>
                </a:tc>
              </a:tr>
              <a:tr h="343272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u="none" strike="noStrike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Всего 277 статей</a:t>
                      </a:r>
                      <a:endParaRPr lang="ru-RU" sz="1400" b="1" i="0" u="none" strike="noStrike" kern="12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4448" marR="4448" marT="44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6 940 000</a:t>
                      </a:r>
                      <a:endParaRPr lang="ru-RU" sz="1400" b="1" i="0" u="none" strike="noStrike" kern="12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4448" marR="4448" marT="4448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96260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67544" y="267494"/>
            <a:ext cx="61926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>
                <a:solidFill>
                  <a:srgbClr val="002060"/>
                </a:solidFill>
                <a:latin typeface="Arial Narrow" panose="020B0606020202030204" pitchFamily="34" charset="0"/>
              </a:rPr>
              <a:t>Вхождение журнала «Образование и саморазвитие» </a:t>
            </a:r>
            <a:endParaRPr lang="ru-RU" sz="1400" b="1" dirty="0" smtClean="0">
              <a:solidFill>
                <a:srgbClr val="002060"/>
              </a:solidFill>
              <a:latin typeface="Arial Narrow" panose="020B0606020202030204" pitchFamily="34" charset="0"/>
            </a:endParaRPr>
          </a:p>
          <a:p>
            <a:pPr algn="ctr"/>
            <a:r>
              <a:rPr lang="ru-RU" sz="1400" b="1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в </a:t>
            </a:r>
            <a:r>
              <a:rPr lang="ru-RU" sz="1400" b="1" dirty="0">
                <a:solidFill>
                  <a:srgbClr val="002060"/>
                </a:solidFill>
                <a:latin typeface="Arial Narrow" panose="020B0606020202030204" pitchFamily="34" charset="0"/>
              </a:rPr>
              <a:t>реферативную базу </a:t>
            </a:r>
            <a:r>
              <a:rPr lang="en-US" sz="1400" b="1" dirty="0">
                <a:solidFill>
                  <a:srgbClr val="002060"/>
                </a:solidFill>
                <a:latin typeface="Arial Narrow" panose="020B0606020202030204" pitchFamily="34" charset="0"/>
              </a:rPr>
              <a:t>Scopus</a:t>
            </a:r>
            <a:endParaRPr lang="ru-RU" sz="1400" b="1" dirty="0">
              <a:solidFill>
                <a:srgbClr val="002060"/>
              </a:solidFill>
              <a:latin typeface="Arial Narrow" panose="020B060602020203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092280" y="0"/>
            <a:ext cx="20517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solidFill>
                  <a:schemeClr val="accent2">
                    <a:lumMod val="75000"/>
                  </a:schemeClr>
                </a:solidFill>
              </a:rPr>
              <a:t>САЕ «Учитель 21 века»</a:t>
            </a:r>
            <a:endParaRPr lang="ru-RU" sz="12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869576"/>
              </p:ext>
            </p:extLst>
          </p:nvPr>
        </p:nvGraphicFramePr>
        <p:xfrm>
          <a:off x="107504" y="1131590"/>
          <a:ext cx="8712968" cy="3233039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5976664"/>
                <a:gridCol w="2736304"/>
              </a:tblGrid>
              <a:tr h="21602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МЕРОПРИЯТИЯ</a:t>
                      </a:r>
                      <a:endParaRPr lang="ru-RU" sz="1400" b="1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4448" marR="4448" marT="444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Финансирование</a:t>
                      </a:r>
                      <a:endParaRPr lang="en-US" sz="1400" b="1" u="none" strike="noStrike" kern="1200" dirty="0" smtClean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 fontAlgn="b"/>
                      <a:endParaRPr lang="ru-RU" sz="14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4448" marR="4448" marT="4448" marB="0" anchor="b"/>
                </a:tc>
              </a:tr>
              <a:tr h="40244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Договор с </a:t>
                      </a:r>
                      <a:r>
                        <a:rPr lang="ru-RU" sz="1400" b="1" i="0" u="none" strike="noStrike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«</a:t>
                      </a:r>
                      <a:r>
                        <a:rPr lang="en-US" sz="1400" b="1" i="0" u="none" strike="noStrike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Conation</a:t>
                      </a:r>
                      <a:r>
                        <a:rPr lang="en-US" sz="1400" b="1" i="0" u="none" strike="noStrike" kern="1200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 Technologies Limited</a:t>
                      </a:r>
                      <a:r>
                        <a:rPr lang="ru-RU" sz="1400" b="1" i="0" u="none" strike="noStrike" kern="1200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» </a:t>
                      </a:r>
                      <a:r>
                        <a:rPr lang="ru-RU" sz="1400" b="1" i="0" u="none" strike="noStrike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и </a:t>
                      </a:r>
                      <a:r>
                        <a:rPr lang="ru-RU" sz="1400" b="1" i="0" u="none" strike="noStrike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КФУ</a:t>
                      </a:r>
                      <a:endParaRPr lang="ru-RU" sz="1400" b="1" i="0" u="none" strike="noStrike" kern="12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4448" marR="4448" marT="4448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u="none" strike="noStrike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</a:t>
                      </a:r>
                      <a:r>
                        <a:rPr lang="ru-RU" sz="1400" b="1" i="0" u="none" strike="noStrike" kern="1200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b="1" i="0" u="none" strike="noStrike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397 500 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1" i="0" u="none" strike="noStrike" kern="1200" dirty="0" smtClean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4448" marR="4448" marT="4448" marB="0" anchor="ctr"/>
                </a:tc>
              </a:tr>
              <a:tr h="37284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Подготовка сайта </a:t>
                      </a:r>
                      <a:endParaRPr lang="ru-RU" sz="1400" b="1" i="0" u="none" strike="noStrike" kern="12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4448" marR="4448" marT="4448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100 000</a:t>
                      </a:r>
                      <a:endParaRPr lang="ru-RU" sz="1400" b="1" i="0" u="none" strike="noStrike" kern="12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4448" marR="4448" marT="4448" marB="0" anchor="ctr"/>
                </a:tc>
              </a:tr>
              <a:tr h="372848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u="none" strike="noStrike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Редакционная группа 2 чел. (6 мес.) по 30 000</a:t>
                      </a:r>
                      <a:endParaRPr lang="ru-RU" sz="1400" b="1" i="0" u="none" strike="noStrike" kern="12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4448" marR="4448" marT="4448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u="none" strike="noStrike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360 000</a:t>
                      </a:r>
                    </a:p>
                    <a:p>
                      <a:pPr algn="ctr" fontAlgn="ctr"/>
                      <a:endParaRPr lang="ru-RU" sz="1400" b="1" i="0" u="none" strike="noStrike" kern="12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4448" marR="4448" marT="4448" marB="0" anchor="ctr"/>
                </a:tc>
              </a:tr>
              <a:tr h="43488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Программист 1 чел. (6 мес.) по 15 000 </a:t>
                      </a:r>
                      <a:endParaRPr lang="ru-RU" sz="1400" b="1" i="0" u="none" strike="noStrike" kern="12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4448" marR="4448" marT="4448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u="none" strike="noStrike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90 000</a:t>
                      </a:r>
                    </a:p>
                    <a:p>
                      <a:pPr algn="ctr">
                        <a:defRPr/>
                      </a:pPr>
                      <a:endParaRPr lang="ru-RU" sz="1400" b="1" i="0" u="none" strike="noStrike" kern="1200" dirty="0" smtClean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4448" marR="4448" marT="4448" marB="0" anchor="ctr"/>
                </a:tc>
              </a:tr>
              <a:tr h="700639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u="none" strike="noStrike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Подготовка 3 номеров журнала для экспертизы </a:t>
                      </a:r>
                      <a:endParaRPr lang="ru-RU" sz="1400" b="1" i="0" u="none" strike="noStrike" kern="12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4448" marR="4448" marT="4448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u="none" strike="noStrike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240 000</a:t>
                      </a:r>
                    </a:p>
                    <a:p>
                      <a:pPr algn="ctr" fontAlgn="ctr"/>
                      <a:endParaRPr lang="ru-RU" sz="1400" b="1" i="0" u="none" strike="noStrike" kern="12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4448" marR="4448" marT="4448" marB="0" anchor="ctr"/>
                </a:tc>
              </a:tr>
              <a:tr h="343272"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u="none" strike="noStrike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ВСЕГО</a:t>
                      </a:r>
                      <a:endParaRPr lang="ru-RU" sz="1400" b="1" u="none" strike="noStrike" kern="12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8" marR="4448" marT="4448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u="none" strike="noStrike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2 187 500</a:t>
                      </a:r>
                    </a:p>
                    <a:p>
                      <a:pPr algn="ctr" fontAlgn="ctr"/>
                      <a:endParaRPr lang="ru-RU" sz="1400" b="1" u="none" strike="noStrike" kern="12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8" marR="4448" marT="4448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99842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67544" y="267494"/>
            <a:ext cx="61926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>
                <a:solidFill>
                  <a:srgbClr val="002060"/>
                </a:solidFill>
                <a:latin typeface="Arial Narrow" panose="020B0606020202030204" pitchFamily="34" charset="0"/>
              </a:rPr>
              <a:t>Участие в авторитетных международных </a:t>
            </a:r>
            <a:r>
              <a:rPr lang="ru-RU" sz="1400" b="1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конференциях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092280" y="0"/>
            <a:ext cx="20517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solidFill>
                  <a:schemeClr val="accent2">
                    <a:lumMod val="75000"/>
                  </a:schemeClr>
                </a:solidFill>
              </a:rPr>
              <a:t>САЕ «Учитель 21 века»</a:t>
            </a:r>
            <a:endParaRPr lang="ru-RU" sz="12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9837771"/>
              </p:ext>
            </p:extLst>
          </p:nvPr>
        </p:nvGraphicFramePr>
        <p:xfrm>
          <a:off x="107504" y="575271"/>
          <a:ext cx="9001000" cy="4403790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6768752"/>
                <a:gridCol w="2232248"/>
              </a:tblGrid>
              <a:tr h="196279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МЕРОПРИЯТИЯ</a:t>
                      </a:r>
                      <a:endParaRPr lang="ru-RU" sz="900" b="1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4448" marR="4448" marT="444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Финансирование</a:t>
                      </a:r>
                      <a:endParaRPr lang="en-US" sz="1000" b="1" u="none" strike="noStrike" kern="1200" dirty="0" smtClean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8" marR="4448" marT="4448" marB="0" anchor="b"/>
                </a:tc>
              </a:tr>
              <a:tr h="286744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i="0" u="none" strike="noStrike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1.   Ежегодная конференция Американской ассоциации педагогических исследований </a:t>
                      </a:r>
                      <a:r>
                        <a:rPr lang="en-US" sz="1100" b="1" i="0" u="none" strike="noStrike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AERA Annual Conference </a:t>
                      </a:r>
                      <a:r>
                        <a:rPr lang="ru-RU" sz="1100" b="1" i="0" u="none" strike="noStrike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(Вашингтон, 8-12 апреля 2016 г. )</a:t>
                      </a:r>
                    </a:p>
                  </a:txBody>
                  <a:tcPr marL="4448" marR="4448" marT="4448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220 000</a:t>
                      </a:r>
                    </a:p>
                  </a:txBody>
                  <a:tcPr marL="4448" marR="4448" marT="4448" marB="0" anchor="ctr"/>
                </a:tc>
              </a:tr>
              <a:tr h="216024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i="0" u="none" strike="noStrike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2.   </a:t>
                      </a:r>
                      <a:r>
                        <a:rPr lang="en-US" sz="1100" b="1" i="0" u="none" strike="noStrike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VII </a:t>
                      </a:r>
                      <a:r>
                        <a:rPr lang="ru-RU" sz="1100" b="1" i="0" u="none" strike="noStrike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Международная конференция по поликультурному образованию (Университет </a:t>
                      </a:r>
                      <a:r>
                        <a:rPr lang="ru-RU" sz="1100" b="1" i="0" u="none" strike="noStrike" kern="1200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Альмерии</a:t>
                      </a:r>
                      <a:r>
                        <a:rPr lang="ru-RU" sz="1100" b="1" i="0" u="none" strike="noStrike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, Испания, 15-17 июля 2016 г.)</a:t>
                      </a:r>
                    </a:p>
                  </a:txBody>
                  <a:tcPr marL="4448" marR="4448" marT="4448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b="1" i="0" u="none" strike="noStrike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630 000</a:t>
                      </a:r>
                      <a:endParaRPr lang="ru-RU" sz="1200" b="1" i="0" u="none" strike="noStrike" kern="12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4448" marR="4448" marT="4448" marB="0" anchor="ctr"/>
                </a:tc>
              </a:tr>
              <a:tr h="288032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i="0" u="none" strike="noStrike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3.   16 Международная и 7 Латино-Американская конференция по педагогике Мадридский университет </a:t>
                      </a:r>
                      <a:r>
                        <a:rPr lang="ru-RU" sz="1100" b="1" i="0" u="none" strike="noStrike" kern="1200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Комплутенсе</a:t>
                      </a:r>
                      <a:r>
                        <a:rPr lang="ru-RU" sz="1100" b="1" i="0" u="none" strike="noStrike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, г. Мадрид (Испания)</a:t>
                      </a:r>
                    </a:p>
                  </a:txBody>
                  <a:tcPr marL="4448" marR="4448" marT="44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194 000</a:t>
                      </a:r>
                      <a:endParaRPr lang="ru-RU" sz="1200" b="1" i="0" u="none" strike="noStrike" kern="12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4448" marR="4448" marT="4448" marB="0" anchor="ctr"/>
                </a:tc>
              </a:tr>
              <a:tr h="288032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i="0" u="none" strike="noStrike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4.   9 Международный конгресс по эффективности и инновациям университетского образования (CIDUI 2016) в Автономном Университете Барселоны (Испания). 5-7 июля 2016</a:t>
                      </a:r>
                    </a:p>
                  </a:txBody>
                  <a:tcPr marL="4448" marR="4448" marT="4448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 b="1" i="0" u="none" strike="noStrike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555 000</a:t>
                      </a:r>
                    </a:p>
                  </a:txBody>
                  <a:tcPr marL="4448" marR="4448" marT="4448" marB="0" anchor="ctr"/>
                </a:tc>
              </a:tr>
              <a:tr h="216024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i="0" u="none" strike="noStrike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5.   111-ая ежегодная конференция Американской ассоциации социологов</a:t>
                      </a:r>
                    </a:p>
                  </a:txBody>
                  <a:tcPr marL="4448" marR="4448" marT="44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210 000</a:t>
                      </a:r>
                      <a:endParaRPr lang="ru-RU" sz="1200" b="1" i="0" u="none" strike="noStrike" kern="12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4448" marR="4448" marT="4448" marB="0" anchor="ctr"/>
                </a:tc>
              </a:tr>
              <a:tr h="288032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i="0" u="none" strike="noStrike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6.   Ежегодная международная конференция Европейской ассоциации педагогических исследований (</a:t>
                      </a:r>
                      <a:r>
                        <a:rPr lang="en-US" sz="1100" b="1" i="0" u="none" strike="noStrike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ECER</a:t>
                      </a:r>
                      <a:r>
                        <a:rPr lang="ru-RU" sz="1100" b="1" i="0" u="none" strike="noStrike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-2016) (Дублина, Ирландия, 22-26 августа 2016 г.)</a:t>
                      </a:r>
                    </a:p>
                  </a:txBody>
                  <a:tcPr marL="4448" marR="4448" marT="44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460 000</a:t>
                      </a:r>
                      <a:endParaRPr lang="ru-RU" sz="1200" b="1" i="0" u="none" strike="noStrike" kern="12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4448" marR="4448" marT="4448" marB="0" anchor="ctr"/>
                </a:tc>
              </a:tr>
              <a:tr h="288032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i="0" u="none" strike="noStrike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7.   Ежегодная конференция Британской Ассоциации Педагогических исследований с 13 по 15 сентября в Университете Лидса, г. Лидс, Великобритания</a:t>
                      </a:r>
                    </a:p>
                  </a:txBody>
                  <a:tcPr marL="4448" marR="4448" marT="44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230 000</a:t>
                      </a:r>
                      <a:endParaRPr lang="ru-RU" sz="1200" b="1" i="0" u="none" strike="noStrike" kern="12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4448" marR="4448" marT="4448" marB="0" anchor="ctr"/>
                </a:tc>
              </a:tr>
              <a:tr h="360040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i="0" u="none" strike="noStrike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8.   Международная конференция Международного общества сравнительной педагогики (Университет штата Аризона, США, 11-12 ноября 2016 г.)</a:t>
                      </a:r>
                    </a:p>
                  </a:txBody>
                  <a:tcPr marL="4448" marR="4448" marT="44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240 000</a:t>
                      </a:r>
                      <a:endParaRPr lang="ru-RU" sz="1200" b="1" i="0" u="none" strike="noStrike" kern="12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4448" marR="4448" marT="4448" marB="0" anchor="ctr"/>
                </a:tc>
              </a:tr>
              <a:tr h="288032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i="0" u="none" strike="noStrike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9.   30-ая Ежегодная конференция Международного конгресса по повышению эффективности образования (ICSEI 2017). Оттава, Онтарио, Канада. 7-10 января 2017</a:t>
                      </a:r>
                    </a:p>
                  </a:txBody>
                  <a:tcPr marL="4448" marR="4448" marT="44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720 000</a:t>
                      </a:r>
                      <a:endParaRPr lang="ru-RU" sz="1200" b="1" i="0" u="none" strike="noStrike" kern="12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4448" marR="4448" marT="4448" marB="0" anchor="ctr"/>
                </a:tc>
              </a:tr>
              <a:tr h="288032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i="0" u="none" strike="noStrike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10.  </a:t>
                      </a:r>
                      <a:r>
                        <a:rPr lang="en-US" sz="1100" b="1" i="0" u="none" strike="noStrike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I</a:t>
                      </a:r>
                      <a:r>
                        <a:rPr lang="ru-RU" sz="1100" b="1" i="0" u="none" strike="noStrike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 Международная </a:t>
                      </a:r>
                      <a:r>
                        <a:rPr lang="ru-RU" sz="1100" b="1" i="0" u="none" strike="noStrike" kern="1200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конференциия</a:t>
                      </a:r>
                      <a:r>
                        <a:rPr lang="ru-RU" sz="1100" b="1" i="0" u="none" strike="noStrike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 по национальному образованию в университете </a:t>
                      </a:r>
                      <a:r>
                        <a:rPr lang="ru-RU" sz="1100" b="1" i="0" u="none" strike="noStrike" kern="1200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Бамберга</a:t>
                      </a:r>
                      <a:r>
                        <a:rPr lang="ru-RU" sz="1100" b="1" i="0" u="none" strike="noStrike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 (Институт образовательных траекторий им. </a:t>
                      </a:r>
                      <a:r>
                        <a:rPr lang="ru-RU" sz="1100" b="1" i="0" u="none" strike="noStrike" kern="1200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В.Лейбница</a:t>
                      </a:r>
                      <a:r>
                        <a:rPr lang="ru-RU" sz="1100" b="1" i="0" u="none" strike="noStrike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), Германия</a:t>
                      </a:r>
                    </a:p>
                  </a:txBody>
                  <a:tcPr marL="4448" marR="4448" marT="44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81 750</a:t>
                      </a:r>
                      <a:endParaRPr lang="ru-RU" sz="1200" b="1" i="0" u="none" strike="noStrike" kern="12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4448" marR="4448" marT="4448" marB="0" anchor="ctr"/>
                </a:tc>
              </a:tr>
              <a:tr h="337559">
                <a:tc>
                  <a:txBody>
                    <a:bodyPr/>
                    <a:lstStyle/>
                    <a:p>
                      <a:pPr marL="0" indent="0" algn="l" defTabSz="914400" rtl="0" eaLnBrk="1" fontAlgn="ctr" latinLnBrk="0" hangingPunct="1">
                        <a:buNone/>
                      </a:pPr>
                      <a:r>
                        <a:rPr lang="ru-RU" sz="1100" b="1" i="0" u="none" strike="noStrike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11.  Международная </a:t>
                      </a:r>
                      <a:r>
                        <a:rPr lang="ru-RU" sz="1100" b="1" i="0" u="none" strike="noStrike" kern="1200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Корчаковская</a:t>
                      </a:r>
                      <a:r>
                        <a:rPr lang="ru-RU" sz="1100" b="1" i="0" u="none" strike="noStrike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 конференция «Физическая и </a:t>
                      </a:r>
                      <a:r>
                        <a:rPr lang="ru-RU" sz="1100" b="1" i="0" u="none" strike="noStrike" kern="1200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эмоциаонльная</a:t>
                      </a:r>
                      <a:r>
                        <a:rPr lang="ru-RU" sz="1100" b="1" i="0" u="none" strike="noStrike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 безопасность детей» («</a:t>
                      </a:r>
                      <a:r>
                        <a:rPr lang="ru-RU" sz="1100" b="1" i="0" u="none" strike="noStrike" kern="1200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Physical</a:t>
                      </a:r>
                      <a:r>
                        <a:rPr lang="ru-RU" sz="1100" b="1" i="0" u="none" strike="noStrike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100" b="1" i="0" u="none" strike="noStrike" kern="1200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and</a:t>
                      </a:r>
                      <a:r>
                        <a:rPr lang="ru-RU" sz="1100" b="1" i="0" u="none" strike="noStrike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100" b="1" i="0" u="none" strike="noStrike" kern="1200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Emotional</a:t>
                      </a:r>
                      <a:r>
                        <a:rPr lang="ru-RU" sz="1100" b="1" i="0" u="none" strike="noStrike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100" b="1" i="0" u="none" strike="noStrike" kern="1200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Safety</a:t>
                      </a:r>
                      <a:r>
                        <a:rPr lang="ru-RU" sz="1100" b="1" i="0" u="none" strike="noStrike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100" b="1" i="0" u="none" strike="noStrike" kern="1200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of</a:t>
                      </a:r>
                      <a:r>
                        <a:rPr lang="ru-RU" sz="1100" b="1" i="0" u="none" strike="noStrike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100" b="1" i="0" u="none" strike="noStrike" kern="1200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Children</a:t>
                      </a:r>
                      <a:r>
                        <a:rPr lang="ru-RU" sz="1100" b="1" i="0" u="none" strike="noStrike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») Амстердам (Нидерланды, 12-16 октября 2016 г.)</a:t>
                      </a:r>
                    </a:p>
                  </a:txBody>
                  <a:tcPr marL="4448" marR="4448" marT="44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432 000</a:t>
                      </a:r>
                      <a:endParaRPr lang="ru-RU" sz="1200" b="1" i="0" u="none" strike="noStrike" kern="12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4448" marR="4448" marT="4448" marB="0" anchor="ctr"/>
                </a:tc>
              </a:tr>
              <a:tr h="285863">
                <a:tc>
                  <a:txBody>
                    <a:bodyPr/>
                    <a:lstStyle/>
                    <a:p>
                      <a:pPr marL="0" indent="0" algn="l" defTabSz="914400" rtl="0" eaLnBrk="1" fontAlgn="ctr" latinLnBrk="0" hangingPunct="1">
                        <a:buNone/>
                      </a:pPr>
                      <a:r>
                        <a:rPr lang="ru-RU" sz="1100" b="1" i="0" u="none" strike="noStrike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12.</a:t>
                      </a:r>
                      <a:r>
                        <a:rPr lang="en-US" sz="1100" b="1" i="0" u="none" strike="noStrike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 International  </a:t>
                      </a:r>
                      <a:r>
                        <a:rPr lang="en-US" sz="1100" b="1" i="0" u="none" strike="noStrike" kern="1200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Euralex</a:t>
                      </a:r>
                      <a:r>
                        <a:rPr lang="en-US" sz="1100" b="1" i="0" u="none" strike="noStrike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 Congress (Tbilisi, Georgia, 6-10 </a:t>
                      </a:r>
                      <a:r>
                        <a:rPr lang="ru-RU" sz="1100" b="1" i="0" u="none" strike="noStrike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сентября 2016 г.)</a:t>
                      </a:r>
                      <a:endParaRPr lang="ru-RU" sz="1100" b="1" i="0" u="none" strike="noStrike" kern="1200" dirty="0" smtClean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4448" marR="4448" marT="44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92 000</a:t>
                      </a:r>
                      <a:endParaRPr lang="ru-RU" sz="1200" b="1" i="0" u="none" strike="noStrike" kern="12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4448" marR="4448" marT="4448" marB="0" anchor="ctr"/>
                </a:tc>
              </a:tr>
              <a:tr h="288032">
                <a:tc>
                  <a:txBody>
                    <a:bodyPr/>
                    <a:lstStyle/>
                    <a:p>
                      <a:pPr marL="0" indent="0" algn="l" defTabSz="914400" rtl="0" eaLnBrk="1" fontAlgn="ctr" latinLnBrk="0" hangingPunct="1">
                        <a:buNone/>
                      </a:pPr>
                      <a:r>
                        <a:rPr lang="en-US" sz="1100" b="1" i="0" u="none" strike="noStrike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13.</a:t>
                      </a:r>
                      <a:r>
                        <a:rPr lang="en-US" sz="1100" b="1" i="0" u="none" strike="noStrike" kern="1200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b="1" i="0" u="none" strike="noStrike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International conference The future of education. Edition 6.</a:t>
                      </a:r>
                      <a:endParaRPr lang="ru-RU" sz="1100" b="1" i="0" u="none" strike="noStrike" kern="1200" dirty="0" smtClean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4448" marR="4448" marT="44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20 000</a:t>
                      </a:r>
                      <a:endParaRPr lang="ru-RU" sz="1200" b="1" i="0" u="none" strike="noStrike" kern="12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4448" marR="4448" marT="4448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77717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092280" y="0"/>
            <a:ext cx="20517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solidFill>
                  <a:schemeClr val="accent2">
                    <a:lumMod val="75000"/>
                  </a:schemeClr>
                </a:solidFill>
              </a:rPr>
              <a:t>САЕ «Учитель 21 века»</a:t>
            </a:r>
            <a:endParaRPr lang="ru-RU" sz="12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4837598"/>
              </p:ext>
            </p:extLst>
          </p:nvPr>
        </p:nvGraphicFramePr>
        <p:xfrm>
          <a:off x="179512" y="823630"/>
          <a:ext cx="8712968" cy="3768048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5688632"/>
                <a:gridCol w="3024336"/>
              </a:tblGrid>
              <a:tr h="21602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МЕРОПРИЯТИЯ</a:t>
                      </a:r>
                      <a:endParaRPr lang="ru-RU" sz="1200" b="1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4448" marR="4448" marT="444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Финансирование</a:t>
                      </a:r>
                      <a:endParaRPr lang="en-US" sz="1200" b="1" u="none" strike="noStrike" kern="1200" dirty="0" smtClean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 fontAlgn="b"/>
                      <a:endParaRPr lang="ru-RU" sz="12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4448" marR="4448" marT="4448" marB="0" anchor="b"/>
                </a:tc>
              </a:tr>
              <a:tr h="40244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u="none" strike="noStrike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13. Приглашение </a:t>
                      </a:r>
                      <a:r>
                        <a:rPr lang="ru-RU" sz="1200" b="1" u="none" strike="noStrike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иностранных участников 2 Международного форума по педагогическому образованию</a:t>
                      </a:r>
                      <a:endParaRPr lang="ru-RU" sz="1200" b="1" u="none" strike="noStrike" kern="12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8" marR="4448" marT="4448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u="none" strike="noStrike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830 000</a:t>
                      </a:r>
                    </a:p>
                  </a:txBody>
                  <a:tcPr marL="4448" marR="4448" marT="4448" marB="0" anchor="ctr"/>
                </a:tc>
              </a:tr>
              <a:tr h="372848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u="none" strike="noStrike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14. Российско-шотландский </a:t>
                      </a:r>
                      <a:r>
                        <a:rPr lang="ru-RU" sz="1200" b="1" u="none" strike="noStrike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семинар по проблемам лингвистического образования</a:t>
                      </a:r>
                    </a:p>
                  </a:txBody>
                  <a:tcPr marL="4448" marR="4448" marT="44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53 000</a:t>
                      </a:r>
                      <a:endParaRPr lang="ru-RU" sz="1200" b="1" u="none" strike="noStrike" kern="12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8" marR="4448" marT="4448" marB="0" anchor="ctr"/>
                </a:tc>
              </a:tr>
              <a:tr h="37284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u="none" strike="noStrike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15. Стажировка </a:t>
                      </a:r>
                      <a:r>
                        <a:rPr lang="ru-RU" sz="1200" b="1" u="none" strike="noStrike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(Германия) – </a:t>
                      </a:r>
                      <a:r>
                        <a:rPr lang="ru-RU" sz="1200" b="1" u="none" strike="noStrike" kern="1200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Рудик</a:t>
                      </a:r>
                      <a:r>
                        <a:rPr lang="ru-RU" sz="1200" b="1" u="none" strike="noStrike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Екатерина</a:t>
                      </a:r>
                      <a:endParaRPr lang="ru-RU" sz="1200" b="1" u="none" strike="noStrike" kern="12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8" marR="4448" marT="4448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u="none" strike="noStrike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27 800</a:t>
                      </a:r>
                    </a:p>
                  </a:txBody>
                  <a:tcPr marL="4448" marR="4448" marT="4448" marB="0" anchor="ctr"/>
                </a:tc>
              </a:tr>
              <a:tr h="4348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u="none" strike="noStrike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16. Стажировка </a:t>
                      </a:r>
                      <a:r>
                        <a:rPr lang="ru-RU" sz="1200" b="1" u="none" strike="noStrike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(США, Техас)</a:t>
                      </a:r>
                      <a:endParaRPr lang="ru-RU" sz="1200" b="1" u="none" strike="noStrike" kern="12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8" marR="4448" marT="4448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b="1" u="none" strike="noStrike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140 000</a:t>
                      </a:r>
                      <a:endParaRPr lang="ru-RU" sz="1200" b="1" u="none" strike="noStrike" kern="12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8" marR="4448" marT="4448" marB="0" anchor="ctr"/>
                </a:tc>
              </a:tr>
              <a:tr h="35990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u="none" strike="noStrike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17. Приглашение делегации Технического университета Дрездена (3)</a:t>
                      </a:r>
                      <a:endParaRPr lang="ru-RU" sz="1200" b="1" u="none" strike="noStrike" kern="12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8" marR="4448" marT="44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130 000</a:t>
                      </a:r>
                      <a:endParaRPr lang="ru-RU" sz="1200" b="1" u="none" strike="noStrike" kern="12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8" marR="4448" marT="4448" marB="0" anchor="ctr"/>
                </a:tc>
              </a:tr>
              <a:tr h="343272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u="none" strike="noStrike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18. Приглашение </a:t>
                      </a:r>
                      <a:r>
                        <a:rPr lang="ru-RU" sz="1200" b="1" u="none" strike="noStrike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ученых из Университета Глазго для проведения совместного исследования (3 человека)</a:t>
                      </a:r>
                    </a:p>
                    <a:p>
                      <a:pPr algn="l" fontAlgn="ctr"/>
                      <a:endParaRPr lang="ru-RU" sz="1200" b="1" u="none" strike="noStrike" kern="12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8" marR="4448" marT="44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 </a:t>
                      </a:r>
                      <a:r>
                        <a:rPr lang="ru-RU" sz="1200" b="1" u="none" strike="noStrike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000</a:t>
                      </a:r>
                      <a:endParaRPr lang="ru-RU" sz="1200" b="1" u="none" strike="noStrike" kern="12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8" marR="4448" marT="4448" marB="0" anchor="ctr"/>
                </a:tc>
              </a:tr>
              <a:tr h="304800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u="none" strike="noStrike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19. Стажировка в Техническом университете Дрездена (3 человека)</a:t>
                      </a:r>
                      <a:endParaRPr lang="ru-RU" sz="1200" b="1" u="none" strike="noStrike" kern="1200" dirty="0" smtClean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 fontAlgn="ctr"/>
                      <a:endParaRPr lang="ru-RU" sz="1200" b="1" u="none" strike="noStrike" kern="12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8" marR="4448" marT="44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135 </a:t>
                      </a:r>
                      <a:r>
                        <a:rPr lang="ru-RU" sz="1200" b="1" u="none" strike="noStrike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000</a:t>
                      </a:r>
                      <a:endParaRPr lang="ru-RU" sz="1200" b="1" u="none" strike="noStrike" kern="12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8" marR="4448" marT="4448" marB="0" anchor="ctr"/>
                </a:tc>
              </a:tr>
              <a:tr h="521312"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ВСЕГО:</a:t>
                      </a:r>
                      <a:endParaRPr lang="ru-RU" sz="1200" b="1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4448" marR="4448" marT="44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5 500 550 (резерв – 692 500)</a:t>
                      </a:r>
                      <a:endParaRPr lang="ru-RU" sz="1200" b="1" u="none" strike="noStrike" kern="12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8" marR="4448" marT="4448" marB="0" anchor="ctr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67544" y="267494"/>
            <a:ext cx="61926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>
                <a:solidFill>
                  <a:srgbClr val="002060"/>
                </a:solidFill>
                <a:latin typeface="Arial Narrow" panose="020B0606020202030204" pitchFamily="34" charset="0"/>
              </a:rPr>
              <a:t>Участие в авторитетных международных </a:t>
            </a:r>
            <a:r>
              <a:rPr lang="ru-RU" sz="1400" b="1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конференциях</a:t>
            </a:r>
          </a:p>
        </p:txBody>
      </p:sp>
    </p:spTree>
    <p:extLst>
      <p:ext uri="{BB962C8B-B14F-4D97-AF65-F5344CB8AC3E}">
        <p14:creationId xmlns:p14="http://schemas.microsoft.com/office/powerpoint/2010/main" val="3375562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67544" y="267494"/>
            <a:ext cx="61926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chemeClr val="accent1">
                    <a:lumMod val="75000"/>
                  </a:schemeClr>
                </a:solidFill>
              </a:rPr>
              <a:t>НИЛ  Разработка </a:t>
            </a:r>
            <a:r>
              <a:rPr lang="ru-RU" sz="1400" b="1" dirty="0">
                <a:solidFill>
                  <a:schemeClr val="accent1">
                    <a:lumMod val="75000"/>
                  </a:schemeClr>
                </a:solidFill>
              </a:rPr>
              <a:t>и апробация </a:t>
            </a:r>
            <a:r>
              <a:rPr lang="ru-RU" sz="1400" b="1" dirty="0" smtClean="0">
                <a:solidFill>
                  <a:schemeClr val="accent1">
                    <a:lumMod val="75000"/>
                  </a:schemeClr>
                </a:solidFill>
              </a:rPr>
              <a:t>комплексной подготовки педагогов в классическом </a:t>
            </a:r>
            <a:r>
              <a:rPr lang="ru-RU" sz="1400" b="1" dirty="0" smtClean="0">
                <a:solidFill>
                  <a:schemeClr val="accent1">
                    <a:lumMod val="75000"/>
                  </a:schemeClr>
                </a:solidFill>
              </a:rPr>
              <a:t>университете</a:t>
            </a:r>
            <a:endParaRPr lang="ru-RU" sz="1400" b="1" dirty="0">
              <a:solidFill>
                <a:schemeClr val="accent1">
                  <a:lumMod val="75000"/>
                </a:schemeClr>
              </a:solidFill>
              <a:latin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092280" y="0"/>
            <a:ext cx="20517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solidFill>
                  <a:schemeClr val="accent2">
                    <a:lumMod val="75000"/>
                  </a:schemeClr>
                </a:solidFill>
              </a:rPr>
              <a:t>САЕ «Учитель 21 века»</a:t>
            </a:r>
            <a:endParaRPr lang="ru-RU" sz="12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6421231"/>
              </p:ext>
            </p:extLst>
          </p:nvPr>
        </p:nvGraphicFramePr>
        <p:xfrm>
          <a:off x="179512" y="823630"/>
          <a:ext cx="8712968" cy="3800918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5976664"/>
                <a:gridCol w="2736304"/>
              </a:tblGrid>
              <a:tr h="216024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МЕРОПРИЯТИЯ</a:t>
                      </a:r>
                      <a:endParaRPr lang="ru-RU" sz="900" b="1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4448" marR="4448" marT="444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Финансирование</a:t>
                      </a:r>
                      <a:endParaRPr lang="en-US" sz="1000" b="1" u="none" strike="noStrike" kern="1200" dirty="0" smtClean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 fontAlgn="b"/>
                      <a:endParaRPr lang="ru-RU" sz="10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4448" marR="4448" marT="4448" marB="0" anchor="b"/>
                </a:tc>
              </a:tr>
              <a:tr h="40244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u="none" strike="noStrike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1. Оплата руководителя проекта – Ян </a:t>
                      </a:r>
                      <a:r>
                        <a:rPr lang="ru-RU" sz="1100" b="1" u="none" strike="noStrike" kern="1200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Ментер</a:t>
                      </a:r>
                      <a:r>
                        <a:rPr lang="ru-RU" sz="1100" b="1" u="none" strike="noStrike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(1 этап, июль-декабрь 2016 г.)</a:t>
                      </a:r>
                      <a:endParaRPr lang="ru-RU" sz="1100" b="1" u="none" strike="noStrike" kern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4448" marR="4448" marT="4448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u="none" strike="noStrike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900 000</a:t>
                      </a:r>
                      <a:endParaRPr lang="ru-RU" sz="1100" b="1" u="none" strike="noStrike" kern="1200" dirty="0" smtClean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4448" marR="4448" marT="4448" marB="0" anchor="ctr"/>
                </a:tc>
              </a:tr>
              <a:tr h="37284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u="none" strike="noStrike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2. Разработка и апробация образовательных программ по подготовке педагогов (1 этап, июль-декабрь 2016)</a:t>
                      </a:r>
                      <a:endParaRPr lang="ru-RU" sz="1100" b="1" u="none" strike="noStrike" kern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4448" marR="4448" marT="4448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u="none" strike="noStrike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2 800 000</a:t>
                      </a:r>
                      <a:endParaRPr lang="ru-RU" sz="1100" b="1" u="none" strike="noStrike" kern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4448" marR="4448" marT="4448" marB="0" anchor="ctr"/>
                </a:tc>
              </a:tr>
              <a:tr h="37284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u="none" strike="noStrike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3. Приобретение оргтехники</a:t>
                      </a:r>
                      <a:endParaRPr lang="ru-RU" sz="1100" b="1" u="none" strike="noStrike" kern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4448" marR="4448" marT="44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900 000</a:t>
                      </a:r>
                      <a:endParaRPr lang="ru-RU" sz="1100" b="1" u="none" strike="noStrike" kern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4448" marR="4448" marT="4448" marB="0" anchor="ctr"/>
                </a:tc>
              </a:tr>
              <a:tr h="4348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u="none" strike="noStrike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4. Программа повышения квалификации НПР КФУ (организатор – Университет Оксфорда)</a:t>
                      </a:r>
                      <a:endParaRPr lang="ru-RU" sz="1100" b="1" u="none" strike="noStrike" kern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4448" marR="4448" marT="4448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1" u="none" strike="noStrike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800 000</a:t>
                      </a:r>
                      <a:endParaRPr lang="ru-RU" sz="1100" b="1" u="none" strike="noStrike" kern="1200" dirty="0" smtClean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4448" marR="4448" marT="4448" marB="0" anchor="ctr"/>
                </a:tc>
              </a:tr>
              <a:tr h="700639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u="none" strike="noStrike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5. Оплата руководителя проекта – Ян </a:t>
                      </a:r>
                      <a:r>
                        <a:rPr lang="ru-RU" sz="1100" b="1" u="none" strike="noStrike" kern="1200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Ментер</a:t>
                      </a:r>
                      <a:r>
                        <a:rPr lang="ru-RU" sz="1100" b="1" u="none" strike="noStrike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(2 этап, январь-июль 2017 г.)</a:t>
                      </a:r>
                    </a:p>
                    <a:p>
                      <a:pPr algn="l" fontAlgn="ctr"/>
                      <a:endParaRPr lang="ru-RU" sz="1100" b="1" u="none" strike="noStrike" kern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4448" marR="4448" marT="44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1 050 000</a:t>
                      </a:r>
                      <a:endParaRPr lang="ru-RU" sz="1100" b="1" u="none" strike="noStrike" kern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4448" marR="4448" marT="4448" marB="0" anchor="ctr"/>
                </a:tc>
              </a:tr>
              <a:tr h="343272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u="none" strike="noStrike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6. Разработка и апробация новых образовательных программ по подготовке педагогов (2 этап, январь-июль 2017 г.)</a:t>
                      </a:r>
                    </a:p>
                    <a:p>
                      <a:pPr algn="l" fontAlgn="ctr"/>
                      <a:endParaRPr lang="ru-RU" sz="1100" b="1" u="none" strike="noStrike" kern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4448" marR="4448" marT="44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1 929 500</a:t>
                      </a:r>
                      <a:endParaRPr lang="ru-RU" sz="1100" b="1" u="none" strike="noStrike" kern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4448" marR="4448" marT="4448" marB="0" anchor="ctr"/>
                </a:tc>
              </a:tr>
              <a:tr h="700639"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1" u="none" strike="noStrike" kern="1200" dirty="0" smtClean="0">
                          <a:solidFill>
                            <a:srgbClr val="C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Всего</a:t>
                      </a:r>
                      <a:endParaRPr lang="ru-RU" sz="1100" b="1" u="none" strike="noStrike" kern="1200" dirty="0">
                        <a:solidFill>
                          <a:srgbClr val="C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4448" marR="4448" marT="44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8 379 500</a:t>
                      </a:r>
                      <a:endParaRPr lang="ru-RU" sz="1100" b="1" u="none" strike="noStrike" kern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4448" marR="4448" marT="4448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8062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67544" y="267494"/>
            <a:ext cx="61926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ctr"/>
            <a:r>
              <a:rPr lang="ru-RU" sz="1400" b="1" dirty="0" smtClean="0">
                <a:solidFill>
                  <a:schemeClr val="accent1">
                    <a:lumMod val="75000"/>
                  </a:schemeClr>
                </a:solidFill>
              </a:rPr>
              <a:t>НИЛ   </a:t>
            </a:r>
            <a:r>
              <a:rPr lang="ru-RU" sz="1400" b="1" dirty="0" err="1" smtClean="0">
                <a:solidFill>
                  <a:schemeClr val="accent1">
                    <a:lumMod val="75000"/>
                  </a:schemeClr>
                </a:solidFill>
              </a:rPr>
              <a:t>Мультикультурная</a:t>
            </a:r>
            <a:r>
              <a:rPr lang="ru-RU" sz="14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1400" b="1" dirty="0">
                <a:solidFill>
                  <a:schemeClr val="accent1">
                    <a:lumMod val="75000"/>
                  </a:schemeClr>
                </a:solidFill>
              </a:rPr>
              <a:t>подготовка учителя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092280" y="0"/>
            <a:ext cx="20517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solidFill>
                  <a:schemeClr val="accent2">
                    <a:lumMod val="75000"/>
                  </a:schemeClr>
                </a:solidFill>
              </a:rPr>
              <a:t>САЕ «Учитель 21 века»</a:t>
            </a:r>
            <a:endParaRPr lang="ru-RU" sz="12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308509"/>
              </p:ext>
            </p:extLst>
          </p:nvPr>
        </p:nvGraphicFramePr>
        <p:xfrm>
          <a:off x="179512" y="823630"/>
          <a:ext cx="8712968" cy="4158134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5760640"/>
                <a:gridCol w="2952328"/>
              </a:tblGrid>
              <a:tr h="216024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МЕРОПРИЯТИЯ</a:t>
                      </a:r>
                      <a:endParaRPr lang="ru-RU" sz="900" b="1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4448" marR="4448" marT="444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Финансирование</a:t>
                      </a:r>
                      <a:endParaRPr lang="en-US" sz="1000" b="1" u="none" strike="noStrike" kern="1200" dirty="0" smtClean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 fontAlgn="b"/>
                      <a:endParaRPr lang="ru-RU" sz="10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4448" marR="4448" marT="4448" marB="0" anchor="b"/>
                </a:tc>
              </a:tr>
              <a:tr h="40244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u="none" strike="noStrike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1. Оплата руководителя проекта – Дина </a:t>
                      </a:r>
                      <a:r>
                        <a:rPr lang="ru-RU" sz="1100" b="1" u="none" strike="noStrike" kern="1200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Бирман</a:t>
                      </a:r>
                      <a:r>
                        <a:rPr lang="ru-RU" sz="1100" b="1" u="none" strike="noStrike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(июль-декабрь 2016 г.)</a:t>
                      </a:r>
                      <a:endParaRPr lang="ru-RU" sz="1100" b="1" u="none" strike="noStrike" kern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4448" marR="4448" marT="4448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u="none" strike="noStrike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980 000</a:t>
                      </a:r>
                      <a:endParaRPr lang="ru-RU" sz="1100" b="1" u="none" strike="noStrike" kern="1200" dirty="0" smtClean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4448" marR="4448" marT="4448" marB="0" anchor="ctr"/>
                </a:tc>
              </a:tr>
              <a:tr h="37284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u="none" strike="noStrike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2. Программа повышения квалификации НПР КФУ (организатор – университет Глазго)</a:t>
                      </a:r>
                      <a:endParaRPr lang="ru-RU" sz="1100" b="1" u="none" strike="noStrike" kern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4448" marR="4448" marT="4448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u="none" strike="noStrike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800 000</a:t>
                      </a:r>
                      <a:endParaRPr lang="ru-RU" sz="1100" b="1" u="none" strike="noStrike" kern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4448" marR="4448" marT="4448" marB="0" anchor="ctr"/>
                </a:tc>
              </a:tr>
              <a:tr h="37284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u="none" strike="noStrike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3. Разработка образовательных программ различных уровней</a:t>
                      </a:r>
                      <a:endParaRPr lang="ru-RU" sz="1100" b="1" u="none" strike="noStrike" kern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4448" marR="4448" marT="44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1 910 000</a:t>
                      </a:r>
                      <a:endParaRPr lang="ru-RU" sz="1100" b="1" u="none" strike="noStrike" kern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4448" marR="4448" marT="4448" marB="0" anchor="ctr"/>
                </a:tc>
              </a:tr>
              <a:tr h="4348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u="none" strike="noStrike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4. Приглашение зарубежных экспертов</a:t>
                      </a:r>
                      <a:endParaRPr lang="ru-RU" sz="1100" b="1" u="none" strike="noStrike" kern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4448" marR="4448" marT="4448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1" u="none" strike="noStrike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210 000</a:t>
                      </a:r>
                      <a:endParaRPr lang="ru-RU" sz="1100" b="1" u="none" strike="noStrike" kern="1200" dirty="0" smtClean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4448" marR="4448" marT="4448" marB="0" anchor="ctr"/>
                </a:tc>
              </a:tr>
              <a:tr h="700639">
                <a:tc>
                  <a:txBody>
                    <a:bodyPr/>
                    <a:lstStyle/>
                    <a:p>
                      <a:pPr algn="l" fontAlgn="ctr"/>
                      <a:endParaRPr lang="ru-RU" sz="1100" b="1" u="none" strike="noStrike" kern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4448" marR="4448" marT="4448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1" u="none" strike="noStrike" kern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4448" marR="4448" marT="4448" marB="0" anchor="ctr"/>
                </a:tc>
              </a:tr>
              <a:tr h="343272">
                <a:tc>
                  <a:txBody>
                    <a:bodyPr/>
                    <a:lstStyle/>
                    <a:p>
                      <a:pPr algn="l" fontAlgn="ctr"/>
                      <a:endParaRPr lang="ru-RU" sz="1100" b="1" u="none" strike="noStrike" kern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4448" marR="4448" marT="4448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1" u="none" strike="noStrike" kern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4448" marR="4448" marT="4448" marB="0" anchor="ctr"/>
                </a:tc>
              </a:tr>
              <a:tr h="700639"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1" u="none" strike="noStrike" kern="1200" dirty="0" smtClean="0">
                          <a:solidFill>
                            <a:srgbClr val="C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Всего</a:t>
                      </a:r>
                      <a:endParaRPr lang="ru-RU" sz="1100" b="1" u="none" strike="noStrike" kern="1200" dirty="0">
                        <a:solidFill>
                          <a:srgbClr val="C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4448" marR="4448" marT="44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3 900 000</a:t>
                      </a:r>
                      <a:endParaRPr lang="ru-RU" sz="1100" b="1" u="none" strike="noStrike" kern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4448" marR="4448" marT="4448" marB="0" anchor="ctr"/>
                </a:tc>
              </a:tr>
              <a:tr h="521312">
                <a:tc>
                  <a:txBody>
                    <a:bodyPr/>
                    <a:lstStyle/>
                    <a:p>
                      <a:pPr algn="ctr" fontAlgn="ctr"/>
                      <a:endParaRPr lang="ru-RU" sz="900" b="1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4448" marR="4448" marT="4448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4448" marR="4448" marT="4448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48703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7544</TotalTime>
  <Words>1258</Words>
  <Application>Microsoft Office PowerPoint</Application>
  <PresentationFormat>Экран (16:9)</PresentationFormat>
  <Paragraphs>376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Название проекта (Девиз)</dc:title>
  <dc:creator>Albert Rizvanov</dc:creator>
  <cp:lastModifiedBy>Власова Вера Константиновна</cp:lastModifiedBy>
  <cp:revision>142</cp:revision>
  <cp:lastPrinted>2016-06-29T17:33:28Z</cp:lastPrinted>
  <dcterms:created xsi:type="dcterms:W3CDTF">2016-05-17T12:25:38Z</dcterms:created>
  <dcterms:modified xsi:type="dcterms:W3CDTF">2016-10-01T07:15:58Z</dcterms:modified>
</cp:coreProperties>
</file>